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348" r:id="rId3"/>
    <p:sldId id="327" r:id="rId4"/>
    <p:sldId id="295" r:id="rId5"/>
    <p:sldId id="305" r:id="rId6"/>
    <p:sldId id="351" r:id="rId7"/>
    <p:sldId id="352" r:id="rId8"/>
    <p:sldId id="289" r:id="rId9"/>
    <p:sldId id="353" r:id="rId10"/>
    <p:sldId id="308" r:id="rId11"/>
    <p:sldId id="290" r:id="rId12"/>
    <p:sldId id="354" r:id="rId13"/>
    <p:sldId id="309" r:id="rId14"/>
    <p:sldId id="291" r:id="rId15"/>
    <p:sldId id="355" r:id="rId16"/>
    <p:sldId id="292" r:id="rId17"/>
    <p:sldId id="356" r:id="rId18"/>
    <p:sldId id="311" r:id="rId19"/>
    <p:sldId id="300" r:id="rId20"/>
    <p:sldId id="301" r:id="rId21"/>
    <p:sldId id="302" r:id="rId22"/>
    <p:sldId id="303" r:id="rId23"/>
    <p:sldId id="262" r:id="rId24"/>
    <p:sldId id="297" r:id="rId25"/>
    <p:sldId id="375" r:id="rId26"/>
    <p:sldId id="357" r:id="rId27"/>
    <p:sldId id="298" r:id="rId28"/>
    <p:sldId id="293" r:id="rId29"/>
    <p:sldId id="30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454"/>
    <a:srgbClr val="FEA321"/>
    <a:srgbClr val="DE473E"/>
    <a:srgbClr val="454054"/>
    <a:srgbClr val="9B4B88"/>
    <a:srgbClr val="47ACB4"/>
    <a:srgbClr val="894379"/>
    <a:srgbClr val="D9AFCF"/>
    <a:srgbClr val="CC94BF"/>
    <a:srgbClr val="C07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22" autoAdjust="0"/>
  </p:normalViewPr>
  <p:slideViewPr>
    <p:cSldViewPr snapToGrid="0">
      <p:cViewPr>
        <p:scale>
          <a:sx n="70" d="100"/>
          <a:sy n="70" d="100"/>
        </p:scale>
        <p:origin x="-619" y="-365"/>
      </p:cViewPr>
      <p:guideLst>
        <p:guide orient="horz" pos="2160"/>
        <p:guide pos="3840"/>
        <p:guide pos="460"/>
        <p:guide pos="7296"/>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19477D-3570-40AC-B7B3-BD507A2DF6C4}" type="datetimeFigureOut">
              <a:rPr lang="en-US" smtClean="0"/>
              <a:t>11/10/2020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7B5B9-1351-4605-9F32-E0139F7EB035}" type="slidenum">
              <a:rPr lang="en-US" smtClean="0"/>
              <a:t>‹#›</a:t>
            </a:fld>
            <a:endParaRPr lang="en-US"/>
          </a:p>
        </p:txBody>
      </p:sp>
    </p:spTree>
    <p:extLst>
      <p:ext uri="{BB962C8B-B14F-4D97-AF65-F5344CB8AC3E}">
        <p14:creationId xmlns:p14="http://schemas.microsoft.com/office/powerpoint/2010/main" val="1171919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82D7B5B9-1351-4605-9F32-E0139F7EB035}" type="slidenum">
              <a:rPr lang="en-US" smtClean="0"/>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82D7B5B9-1351-4605-9F32-E0139F7EB035}" type="slidenum">
              <a:rPr lang="en-US" smtClean="0"/>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82D7B5B9-1351-4605-9F32-E0139F7EB035}" type="slidenum">
              <a:rPr lang="en-US" smtClean="0"/>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Picture Source: </a:t>
            </a:r>
            <a:r>
              <a:rPr lang="en-US" dirty="0">
                <a:hlinkClick r:id="rId3"/>
              </a:rPr>
              <a:t>https://unsplash.com/</a:t>
            </a:r>
            <a:endParaRPr lang="en-US" dirty="0"/>
          </a:p>
          <a:p>
            <a:endParaRPr lang="en-US" dirty="0"/>
          </a:p>
        </p:txBody>
      </p:sp>
      <p:sp>
        <p:nvSpPr>
          <p:cNvPr id="4" name="Slide Number Placeholder 3"/>
          <p:cNvSpPr>
            <a:spLocks noGrp="1"/>
          </p:cNvSpPr>
          <p:nvPr>
            <p:ph type="sldNum" sz="quarter" idx="5"/>
          </p:nvPr>
        </p:nvSpPr>
        <p:spPr/>
        <p:txBody>
          <a:bodyPr/>
          <a:lstStyle/>
          <a:p>
            <a:fld id="{82D7B5B9-1351-4605-9F32-E0139F7EB035}" type="slidenum">
              <a:rPr lang="en-US" smtClean="0"/>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9" name="Straight Connector 8"/>
          <p:cNvCxnSpPr/>
          <p:nvPr userDrawn="1"/>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76300" y="357871"/>
            <a:ext cx="10706100" cy="646331"/>
          </a:xfrm>
        </p:spPr>
        <p:txBody>
          <a:bodyPr lIns="0" rIns="0"/>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a:t>
            </a:fld>
            <a:endParaRPr lang="en-US" dirty="0"/>
          </a:p>
        </p:txBody>
      </p:sp>
      <p:sp>
        <p:nvSpPr>
          <p:cNvPr id="8" name="Oval 7"/>
          <p:cNvSpPr/>
          <p:nvPr userDrawn="1"/>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0" name="TextBox 9"/>
          <p:cNvSpPr txBox="1"/>
          <p:nvPr userDrawn="1"/>
        </p:nvSpPr>
        <p:spPr>
          <a:xfrm>
            <a:off x="609600" y="6469926"/>
            <a:ext cx="1037541" cy="161583"/>
          </a:xfrm>
          <a:prstGeom prst="rect">
            <a:avLst/>
          </a:prstGeom>
          <a:noFill/>
        </p:spPr>
        <p:txBody>
          <a:bodyPr wrap="square" lIns="0" tIns="0" rIns="0" bIns="0" rtlCol="0" anchor="ctr">
            <a:spAutoFit/>
          </a:bodyPr>
          <a:lstStyle/>
          <a:p>
            <a:r>
              <a:rPr lang="en-US" sz="1050" b="1" dirty="0">
                <a:solidFill>
                  <a:schemeClr val="bg1">
                    <a:lumMod val="65000"/>
                  </a:schemeClr>
                </a:solidFill>
              </a:rPr>
              <a:t>www.website.com</a:t>
            </a:r>
          </a:p>
        </p:txBody>
      </p:sp>
      <p:sp>
        <p:nvSpPr>
          <p:cNvPr id="33" name="Freeform: Shape 32"/>
          <p:cNvSpPr/>
          <p:nvPr userDrawn="1"/>
        </p:nvSpPr>
        <p:spPr>
          <a:xfrm>
            <a:off x="0" y="0"/>
            <a:ext cx="775110" cy="1548881"/>
          </a:xfrm>
          <a:custGeom>
            <a:avLst/>
            <a:gdLst>
              <a:gd name="connsiteX0" fmla="*/ 670 w 775110"/>
              <a:gd name="connsiteY0" fmla="*/ 0 h 1548881"/>
              <a:gd name="connsiteX1" fmla="*/ 775110 w 775110"/>
              <a:gd name="connsiteY1" fmla="*/ 774441 h 1548881"/>
              <a:gd name="connsiteX2" fmla="*/ 670 w 775110"/>
              <a:gd name="connsiteY2" fmla="*/ 1548881 h 1548881"/>
              <a:gd name="connsiteX3" fmla="*/ 0 w 775110"/>
              <a:gd name="connsiteY3" fmla="*/ 1548847 h 1548881"/>
              <a:gd name="connsiteX4" fmla="*/ 0 w 775110"/>
              <a:gd name="connsiteY4" fmla="*/ 1232798 h 1548881"/>
              <a:gd name="connsiteX5" fmla="*/ 670 w 775110"/>
              <a:gd name="connsiteY5" fmla="*/ 1232866 h 1548881"/>
              <a:gd name="connsiteX6" fmla="*/ 459095 w 775110"/>
              <a:gd name="connsiteY6" fmla="*/ 774441 h 1548881"/>
              <a:gd name="connsiteX7" fmla="*/ 670 w 775110"/>
              <a:gd name="connsiteY7" fmla="*/ 316015 h 1548881"/>
              <a:gd name="connsiteX8" fmla="*/ 0 w 775110"/>
              <a:gd name="connsiteY8" fmla="*/ 316083 h 1548881"/>
              <a:gd name="connsiteX9" fmla="*/ 0 w 775110"/>
              <a:gd name="connsiteY9" fmla="*/ 34 h 1548881"/>
              <a:gd name="connsiteX10" fmla="*/ 670 w 775110"/>
              <a:gd name="connsiteY10" fmla="*/ 0 h 1548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5110" h="1548881">
                <a:moveTo>
                  <a:pt x="670" y="0"/>
                </a:moveTo>
                <a:cubicBezTo>
                  <a:pt x="428381" y="0"/>
                  <a:pt x="775110" y="346729"/>
                  <a:pt x="775110" y="774441"/>
                </a:cubicBezTo>
                <a:cubicBezTo>
                  <a:pt x="775110" y="1202152"/>
                  <a:pt x="428381" y="1548881"/>
                  <a:pt x="670" y="1548881"/>
                </a:cubicBezTo>
                <a:lnTo>
                  <a:pt x="0" y="1548847"/>
                </a:lnTo>
                <a:lnTo>
                  <a:pt x="0" y="1232798"/>
                </a:lnTo>
                <a:lnTo>
                  <a:pt x="670" y="1232866"/>
                </a:lnTo>
                <a:cubicBezTo>
                  <a:pt x="253851" y="1232866"/>
                  <a:pt x="459095" y="1027622"/>
                  <a:pt x="459095" y="774441"/>
                </a:cubicBezTo>
                <a:cubicBezTo>
                  <a:pt x="459095" y="521259"/>
                  <a:pt x="253851" y="316015"/>
                  <a:pt x="670" y="316015"/>
                </a:cubicBezTo>
                <a:lnTo>
                  <a:pt x="0" y="316083"/>
                </a:lnTo>
                <a:lnTo>
                  <a:pt x="0" y="34"/>
                </a:lnTo>
                <a:lnTo>
                  <a:pt x="670"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cxnSp>
        <p:nvCxnSpPr>
          <p:cNvPr id="9" name="Straight Connector 8"/>
          <p:cNvCxnSpPr/>
          <p:nvPr userDrawn="1"/>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932087"/>
            <a:ext cx="10972800" cy="646331"/>
          </a:xfrm>
        </p:spPr>
        <p:txBody>
          <a:bodyPr lIns="0" rIns="0"/>
          <a:lstStyle>
            <a:lvl1pPr algn="ctr">
              <a:defRPr/>
            </a:lvl1pPr>
          </a:lstStyle>
          <a:p>
            <a:r>
              <a:rPr lang="en-US" dirty="0"/>
              <a:t>Click to edit Master title style</a:t>
            </a:r>
          </a:p>
        </p:txBody>
      </p:sp>
      <p:sp>
        <p:nvSpPr>
          <p:cNvPr id="3" name="Content Placeholder 2"/>
          <p:cNvSpPr>
            <a:spLocks noGrp="1"/>
          </p:cNvSpPr>
          <p:nvPr>
            <p:ph idx="1"/>
          </p:nvPr>
        </p:nvSpPr>
        <p:spPr>
          <a:xfrm>
            <a:off x="609600" y="1759006"/>
            <a:ext cx="10972800" cy="44179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a:t>
            </a:fld>
            <a:endParaRPr lang="en-US" dirty="0"/>
          </a:p>
        </p:txBody>
      </p:sp>
      <p:sp>
        <p:nvSpPr>
          <p:cNvPr id="8" name="Oval 7"/>
          <p:cNvSpPr/>
          <p:nvPr userDrawn="1"/>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0" name="TextBox 9"/>
          <p:cNvSpPr txBox="1"/>
          <p:nvPr userDrawn="1"/>
        </p:nvSpPr>
        <p:spPr>
          <a:xfrm>
            <a:off x="609600" y="6469926"/>
            <a:ext cx="1037541" cy="161583"/>
          </a:xfrm>
          <a:prstGeom prst="rect">
            <a:avLst/>
          </a:prstGeom>
          <a:noFill/>
        </p:spPr>
        <p:txBody>
          <a:bodyPr wrap="square" lIns="0" tIns="0" rIns="0" bIns="0" rtlCol="0" anchor="ctr">
            <a:spAutoFit/>
          </a:bodyPr>
          <a:lstStyle/>
          <a:p>
            <a:r>
              <a:rPr lang="en-US" sz="1050" b="1" dirty="0">
                <a:solidFill>
                  <a:schemeClr val="bg1">
                    <a:lumMod val="65000"/>
                  </a:schemeClr>
                </a:solidFill>
              </a:rPr>
              <a:t>www.website.com</a:t>
            </a:r>
          </a:p>
        </p:txBody>
      </p:sp>
      <p:sp>
        <p:nvSpPr>
          <p:cNvPr id="11" name="Freeform: Shape 10"/>
          <p:cNvSpPr/>
          <p:nvPr userDrawn="1"/>
        </p:nvSpPr>
        <p:spPr>
          <a:xfrm rot="5400000">
            <a:off x="5708445" y="-386885"/>
            <a:ext cx="775110" cy="1548881"/>
          </a:xfrm>
          <a:custGeom>
            <a:avLst/>
            <a:gdLst>
              <a:gd name="connsiteX0" fmla="*/ 670 w 775110"/>
              <a:gd name="connsiteY0" fmla="*/ 0 h 1548881"/>
              <a:gd name="connsiteX1" fmla="*/ 775110 w 775110"/>
              <a:gd name="connsiteY1" fmla="*/ 774441 h 1548881"/>
              <a:gd name="connsiteX2" fmla="*/ 670 w 775110"/>
              <a:gd name="connsiteY2" fmla="*/ 1548881 h 1548881"/>
              <a:gd name="connsiteX3" fmla="*/ 0 w 775110"/>
              <a:gd name="connsiteY3" fmla="*/ 1548847 h 1548881"/>
              <a:gd name="connsiteX4" fmla="*/ 0 w 775110"/>
              <a:gd name="connsiteY4" fmla="*/ 1232798 h 1548881"/>
              <a:gd name="connsiteX5" fmla="*/ 670 w 775110"/>
              <a:gd name="connsiteY5" fmla="*/ 1232866 h 1548881"/>
              <a:gd name="connsiteX6" fmla="*/ 459095 w 775110"/>
              <a:gd name="connsiteY6" fmla="*/ 774441 h 1548881"/>
              <a:gd name="connsiteX7" fmla="*/ 670 w 775110"/>
              <a:gd name="connsiteY7" fmla="*/ 316015 h 1548881"/>
              <a:gd name="connsiteX8" fmla="*/ 0 w 775110"/>
              <a:gd name="connsiteY8" fmla="*/ 316083 h 1548881"/>
              <a:gd name="connsiteX9" fmla="*/ 0 w 775110"/>
              <a:gd name="connsiteY9" fmla="*/ 34 h 1548881"/>
              <a:gd name="connsiteX10" fmla="*/ 670 w 775110"/>
              <a:gd name="connsiteY10" fmla="*/ 0 h 1548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5110" h="1548881">
                <a:moveTo>
                  <a:pt x="670" y="0"/>
                </a:moveTo>
                <a:cubicBezTo>
                  <a:pt x="428381" y="0"/>
                  <a:pt x="775110" y="346729"/>
                  <a:pt x="775110" y="774441"/>
                </a:cubicBezTo>
                <a:cubicBezTo>
                  <a:pt x="775110" y="1202152"/>
                  <a:pt x="428381" y="1548881"/>
                  <a:pt x="670" y="1548881"/>
                </a:cubicBezTo>
                <a:lnTo>
                  <a:pt x="0" y="1548847"/>
                </a:lnTo>
                <a:lnTo>
                  <a:pt x="0" y="1232798"/>
                </a:lnTo>
                <a:lnTo>
                  <a:pt x="670" y="1232866"/>
                </a:lnTo>
                <a:cubicBezTo>
                  <a:pt x="253851" y="1232866"/>
                  <a:pt x="459095" y="1027622"/>
                  <a:pt x="459095" y="774441"/>
                </a:cubicBezTo>
                <a:cubicBezTo>
                  <a:pt x="459095" y="521259"/>
                  <a:pt x="253851" y="316015"/>
                  <a:pt x="670" y="316015"/>
                </a:cubicBezTo>
                <a:lnTo>
                  <a:pt x="0" y="316083"/>
                </a:lnTo>
                <a:lnTo>
                  <a:pt x="0" y="34"/>
                </a:lnTo>
                <a:lnTo>
                  <a:pt x="670"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p:cNvCxnSpPr/>
          <p:nvPr userDrawn="1"/>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a:t>
            </a:fld>
            <a:endParaRPr lang="en-US" dirty="0"/>
          </a:p>
        </p:txBody>
      </p:sp>
      <p:sp>
        <p:nvSpPr>
          <p:cNvPr id="7" name="Oval 6"/>
          <p:cNvSpPr/>
          <p:nvPr userDrawn="1"/>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8" name="TextBox 7"/>
          <p:cNvSpPr txBox="1"/>
          <p:nvPr userDrawn="1"/>
        </p:nvSpPr>
        <p:spPr>
          <a:xfrm>
            <a:off x="609600" y="6469926"/>
            <a:ext cx="1037541" cy="161583"/>
          </a:xfrm>
          <a:prstGeom prst="rect">
            <a:avLst/>
          </a:prstGeom>
          <a:noFill/>
        </p:spPr>
        <p:txBody>
          <a:bodyPr wrap="square" lIns="0" tIns="0" rIns="0" bIns="0" rtlCol="0" anchor="ctr">
            <a:spAutoFit/>
          </a:bodyPr>
          <a:lstStyle/>
          <a:p>
            <a:r>
              <a:rPr lang="en-US" sz="1050" b="1" dirty="0">
                <a:solidFill>
                  <a:schemeClr val="bg1">
                    <a:lumMod val="65000"/>
                  </a:schemeClr>
                </a:solidFill>
              </a:rPr>
              <a:t>www.website.com</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3C565-1C17-429D-B9C6-64A8B2B507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57871"/>
            <a:ext cx="10972800"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p:cNvSpPr>
            <a:spLocks noGrp="1"/>
          </p:cNvSpPr>
          <p:nvPr>
            <p:ph type="body" idx="1"/>
          </p:nvPr>
        </p:nvSpPr>
        <p:spPr>
          <a:xfrm>
            <a:off x="609600" y="1206500"/>
            <a:ext cx="10972800" cy="4970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839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3C565-1C17-429D-B9C6-64A8B2B507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7.jpe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10" Type="http://schemas.openxmlformats.org/officeDocument/2006/relationships/image" Target="../media/image17.jpeg"/><Relationship Id="rId4" Type="http://schemas.microsoft.com/office/2007/relationships/hdphoto" Target="../media/hdphoto1.wdp"/><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hdphoto" Target="../media/hdphoto2.wdp"/><Relationship Id="rId7" Type="http://schemas.openxmlformats.org/officeDocument/2006/relationships/image" Target="../media/image22.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jpe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jpe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33.png"/><Relationship Id="rId2" Type="http://schemas.openxmlformats.org/officeDocument/2006/relationships/image" Target="../media/image29.jpeg"/><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38.jpeg"/><Relationship Id="rId3" Type="http://schemas.microsoft.com/office/2007/relationships/hdphoto" Target="../media/hdphoto3.wdp"/><Relationship Id="rId7" Type="http://schemas.openxmlformats.org/officeDocument/2006/relationships/image" Target="../media/image37.jpeg"/><Relationship Id="rId2" Type="http://schemas.openxmlformats.org/officeDocument/2006/relationships/image" Target="../media/image29.jpeg"/><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openxmlformats.org/officeDocument/2006/relationships/image" Target="../media/image43.jpeg"/><Relationship Id="rId3" Type="http://schemas.microsoft.com/office/2007/relationships/hdphoto" Target="../media/hdphoto3.wdp"/><Relationship Id="rId7" Type="http://schemas.openxmlformats.org/officeDocument/2006/relationships/image" Target="../media/image42.jpeg"/><Relationship Id="rId2" Type="http://schemas.openxmlformats.org/officeDocument/2006/relationships/image" Target="../media/image29.jpeg"/><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4.jpeg"/><Relationship Id="rId1" Type="http://schemas.openxmlformats.org/officeDocument/2006/relationships/slideLayout" Target="../slideLayouts/slideLayout5.xml"/><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51.jpeg"/><Relationship Id="rId3" Type="http://schemas.microsoft.com/office/2007/relationships/hdphoto" Target="../media/hdphoto4.wdp"/><Relationship Id="rId7" Type="http://schemas.openxmlformats.org/officeDocument/2006/relationships/image" Target="../media/image50.jpeg"/><Relationship Id="rId2" Type="http://schemas.openxmlformats.org/officeDocument/2006/relationships/image" Target="../media/image44.jpeg"/><Relationship Id="rId1" Type="http://schemas.openxmlformats.org/officeDocument/2006/relationships/slideLayout" Target="../slideLayouts/slideLayout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jpeg"/><Relationship Id="rId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4.jpeg"/><Relationship Id="rId5" Type="http://schemas.openxmlformats.org/officeDocument/2006/relationships/image" Target="../media/image53.png"/><Relationship Id="rId10" Type="http://schemas.openxmlformats.org/officeDocument/2006/relationships/image" Target="../media/image58.png"/><Relationship Id="rId4" Type="http://schemas.microsoft.com/office/2007/relationships/hdphoto" Target="../media/hdphoto5.wdp"/><Relationship Id="rId9"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2.jpeg"/><Relationship Id="rId1" Type="http://schemas.openxmlformats.org/officeDocument/2006/relationships/slideLayout" Target="../slideLayouts/slideLayout3.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7" Type="http://schemas.openxmlformats.org/officeDocument/2006/relationships/image" Target="../media/image69.jpeg"/><Relationship Id="rId2" Type="http://schemas.openxmlformats.org/officeDocument/2006/relationships/image" Target="../media/image62.jpeg"/><Relationship Id="rId1" Type="http://schemas.openxmlformats.org/officeDocument/2006/relationships/slideLayout" Target="../slideLayouts/slideLayout3.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7" Type="http://schemas.openxmlformats.org/officeDocument/2006/relationships/image" Target="../media/image73.jpeg"/><Relationship Id="rId2" Type="http://schemas.openxmlformats.org/officeDocument/2006/relationships/image" Target="../media/image62.jpeg"/><Relationship Id="rId1" Type="http://schemas.openxmlformats.org/officeDocument/2006/relationships/slideLayout" Target="../slideLayouts/slideLayout3.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22.xml.rels><?xml version="1.0" encoding="UTF-8" standalone="yes"?>
<Relationships xmlns="http://schemas.openxmlformats.org/package/2006/relationships"><Relationship Id="rId3" Type="http://schemas.microsoft.com/office/2007/relationships/hdphoto" Target="../media/hdphoto6.wdp"/><Relationship Id="rId7" Type="http://schemas.openxmlformats.org/officeDocument/2006/relationships/image" Target="../media/image77.jpeg"/><Relationship Id="rId2" Type="http://schemas.openxmlformats.org/officeDocument/2006/relationships/image" Target="../media/image62.jpeg"/><Relationship Id="rId1" Type="http://schemas.openxmlformats.org/officeDocument/2006/relationships/slideLayout" Target="../slideLayouts/slideLayout3.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23.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80.png"/><Relationship Id="rId5" Type="http://schemas.openxmlformats.org/officeDocument/2006/relationships/image" Target="../media/image79.png"/><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87.png"/><Relationship Id="rId3" Type="http://schemas.microsoft.com/office/2007/relationships/hdphoto" Target="../media/hdphoto8.wdp"/><Relationship Id="rId7" Type="http://schemas.openxmlformats.org/officeDocument/2006/relationships/image" Target="../media/image86.png"/><Relationship Id="rId2" Type="http://schemas.openxmlformats.org/officeDocument/2006/relationships/image" Target="../media/image82.jpeg"/><Relationship Id="rId1" Type="http://schemas.openxmlformats.org/officeDocument/2006/relationships/slideLayout" Target="../slideLayouts/slideLayout3.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88.jpeg"/></Relationships>
</file>

<file path=ppt/slides/_rels/slide26.xml.rels><?xml version="1.0" encoding="UTF-8" standalone="yes"?>
<Relationships xmlns="http://schemas.openxmlformats.org/package/2006/relationships"><Relationship Id="rId8" Type="http://schemas.openxmlformats.org/officeDocument/2006/relationships/image" Target="../media/image93.jpeg"/><Relationship Id="rId3" Type="http://schemas.microsoft.com/office/2007/relationships/hdphoto" Target="../media/hdphoto8.wdp"/><Relationship Id="rId7" Type="http://schemas.openxmlformats.org/officeDocument/2006/relationships/image" Target="../media/image92.jpeg"/><Relationship Id="rId2" Type="http://schemas.openxmlformats.org/officeDocument/2006/relationships/image" Target="../media/image82.jpeg"/><Relationship Id="rId1" Type="http://schemas.openxmlformats.org/officeDocument/2006/relationships/slideLayout" Target="../slideLayouts/slideLayout3.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27.xml.rels><?xml version="1.0" encoding="UTF-8" standalone="yes"?>
<Relationships xmlns="http://schemas.openxmlformats.org/package/2006/relationships"><Relationship Id="rId8" Type="http://schemas.openxmlformats.org/officeDocument/2006/relationships/image" Target="../media/image99.jpeg"/><Relationship Id="rId3" Type="http://schemas.microsoft.com/office/2007/relationships/hdphoto" Target="../media/hdphoto9.wdp"/><Relationship Id="rId7" Type="http://schemas.openxmlformats.org/officeDocument/2006/relationships/image" Target="../media/image98.jpeg"/><Relationship Id="rId2"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image" Target="../media/image97.jpeg"/><Relationship Id="rId5" Type="http://schemas.openxmlformats.org/officeDocument/2006/relationships/image" Target="../media/image96.jpeg"/><Relationship Id="rId10" Type="http://schemas.openxmlformats.org/officeDocument/2006/relationships/image" Target="../media/image101.png"/><Relationship Id="rId4" Type="http://schemas.openxmlformats.org/officeDocument/2006/relationships/image" Target="../media/image95.jpeg"/><Relationship Id="rId9" Type="http://schemas.openxmlformats.org/officeDocument/2006/relationships/image" Target="../media/image100.jpeg"/></Relationships>
</file>

<file path=ppt/slides/_rels/slide28.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2.jpeg"/><Relationship Id="rId7" Type="http://schemas.openxmlformats.org/officeDocument/2006/relationships/image" Target="../media/image105.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04.jpeg"/><Relationship Id="rId5" Type="http://schemas.openxmlformats.org/officeDocument/2006/relationships/image" Target="../media/image103.jpeg"/><Relationship Id="rId4" Type="http://schemas.microsoft.com/office/2007/relationships/hdphoto" Target="../media/hdphoto10.wdp"/><Relationship Id="rId9" Type="http://schemas.openxmlformats.org/officeDocument/2006/relationships/image" Target="../media/image107.jpeg"/></Relationships>
</file>

<file path=ppt/slides/_rels/slide2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2.jpeg"/><Relationship Id="rId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64" y="0"/>
            <a:ext cx="12226764" cy="6858000"/>
          </a:xfrm>
          <a:prstGeom prst="rect">
            <a:avLst/>
          </a:prstGeom>
        </p:spPr>
      </p:pic>
      <p:sp>
        <p:nvSpPr>
          <p:cNvPr id="9" name="Rectangle 8"/>
          <p:cNvSpPr/>
          <p:nvPr/>
        </p:nvSpPr>
        <p:spPr>
          <a:xfrm>
            <a:off x="-34764" y="0"/>
            <a:ext cx="12226764"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3" name="Rectangle 12"/>
          <p:cNvSpPr/>
          <p:nvPr/>
        </p:nvSpPr>
        <p:spPr>
          <a:xfrm>
            <a:off x="-50800" y="3657600"/>
            <a:ext cx="12226764" cy="1123950"/>
          </a:xfrm>
          <a:prstGeom prst="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ctrTitle"/>
          </p:nvPr>
        </p:nvSpPr>
        <p:spPr>
          <a:xfrm>
            <a:off x="1506618" y="3660960"/>
            <a:ext cx="9144000" cy="1089529"/>
          </a:xfrm>
        </p:spPr>
        <p:txBody>
          <a:bodyPr/>
          <a:lstStyle/>
          <a:p>
            <a:r>
              <a:rPr lang="id-ID" sz="5400" b="0" dirty="0" smtClean="0">
                <a:solidFill>
                  <a:schemeClr val="bg1"/>
                </a:solidFill>
              </a:rPr>
              <a:t>ZONA INTEGRITAS</a:t>
            </a:r>
            <a:r>
              <a:rPr lang="id-ID" sz="8000" b="0" dirty="0" smtClean="0">
                <a:solidFill>
                  <a:schemeClr val="bg1"/>
                </a:solidFill>
              </a:rPr>
              <a:t/>
            </a:r>
            <a:br>
              <a:rPr lang="id-ID" sz="8000" b="0" dirty="0" smtClean="0">
                <a:solidFill>
                  <a:schemeClr val="bg1"/>
                </a:solidFill>
              </a:rPr>
            </a:br>
            <a:r>
              <a:rPr lang="id-ID" sz="1400" b="0" dirty="0">
                <a:solidFill>
                  <a:schemeClr val="bg1"/>
                </a:solidFill>
              </a:rPr>
              <a:t> </a:t>
            </a:r>
            <a:r>
              <a:rPr lang="id-ID" sz="1800" b="0" dirty="0" smtClean="0">
                <a:solidFill>
                  <a:schemeClr val="bg1"/>
                </a:solidFill>
              </a:rPr>
              <a:t>Menuju Wilayah Bebas Korupsi (WBK) dan Wilayah Birokrasi Bersih Melayani (WBBM)</a:t>
            </a:r>
            <a:endParaRPr lang="en-US" sz="1800" b="0" dirty="0">
              <a:solidFill>
                <a:schemeClr val="bg1"/>
              </a:solidFill>
            </a:endParaRPr>
          </a:p>
        </p:txBody>
      </p:sp>
      <p:sp>
        <p:nvSpPr>
          <p:cNvPr id="7" name="Title 1"/>
          <p:cNvSpPr txBox="1"/>
          <p:nvPr/>
        </p:nvSpPr>
        <p:spPr>
          <a:xfrm>
            <a:off x="355600" y="5553172"/>
            <a:ext cx="11315700"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id-ID" sz="4000" dirty="0" smtClean="0">
                <a:solidFill>
                  <a:schemeClr val="bg1"/>
                </a:solidFill>
                <a:effectLst>
                  <a:outerShdw blurRad="38100" dist="38100" dir="2700000" algn="tl">
                    <a:srgbClr val="000000">
                      <a:alpha val="43137"/>
                    </a:srgbClr>
                  </a:outerShdw>
                </a:effectLst>
              </a:rPr>
              <a:t>Pengadilan Agama Amuntai Kelas I.B.</a:t>
            </a:r>
            <a:endParaRPr lang="en-US" sz="4000" dirty="0">
              <a:solidFill>
                <a:schemeClr val="bg1"/>
              </a:solidFill>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8286" t="7879" r="7290" b="7879"/>
          <a:stretch>
            <a:fillRect/>
          </a:stretch>
        </p:blipFill>
        <p:spPr>
          <a:xfrm>
            <a:off x="355535" y="285724"/>
            <a:ext cx="1336874" cy="1601944"/>
          </a:xfrm>
          <a:prstGeom prst="ellipse">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7152" y="754135"/>
            <a:ext cx="890569" cy="664448"/>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3065" y="766999"/>
            <a:ext cx="719635" cy="719635"/>
          </a:xfrm>
          <a:prstGeom prst="rect">
            <a:avLst/>
          </a:prstGeom>
        </p:spPr>
      </p:pic>
      <p:sp>
        <p:nvSpPr>
          <p:cNvPr id="14" name="Rounded Rectangle 13"/>
          <p:cNvSpPr/>
          <p:nvPr/>
        </p:nvSpPr>
        <p:spPr>
          <a:xfrm>
            <a:off x="7906808" y="2538101"/>
            <a:ext cx="3915751" cy="750626"/>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i="1" dirty="0" smtClean="0">
                <a:latin typeface="+mj-lt"/>
              </a:rPr>
              <a:t>Presented by:</a:t>
            </a:r>
          </a:p>
          <a:p>
            <a:pPr algn="ctr"/>
            <a:r>
              <a:rPr lang="id-ID" sz="1400" dirty="0" smtClean="0">
                <a:latin typeface="+mj-lt"/>
              </a:rPr>
              <a:t>Rusdiansyah, S.Ag.</a:t>
            </a:r>
          </a:p>
          <a:p>
            <a:pPr algn="ctr"/>
            <a:r>
              <a:rPr lang="id-ID" sz="1400" dirty="0" smtClean="0">
                <a:latin typeface="+mj-lt"/>
              </a:rPr>
              <a:t>Ketua Pengadilan Agama Amuntai Kelas I.B. </a:t>
            </a:r>
            <a:endParaRPr lang="id-ID" sz="1400" dirty="0">
              <a:latin typeface="+mj-lt"/>
            </a:endParaRPr>
          </a:p>
        </p:txBody>
      </p:sp>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12411" y="-20663"/>
            <a:ext cx="1704543" cy="255876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wedge/>
      </p:transition>
    </mc:Choice>
    <mc:Fallback xmlns="">
      <p:transition spd="slow">
        <p:wedg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64" y="0"/>
            <a:ext cx="12226764" cy="6858000"/>
          </a:xfrm>
          <a:prstGeom prst="rect">
            <a:avLst/>
          </a:prstGeom>
        </p:spPr>
      </p:pic>
      <p:sp>
        <p:nvSpPr>
          <p:cNvPr id="9" name="Rectangle 8"/>
          <p:cNvSpPr/>
          <p:nvPr/>
        </p:nvSpPr>
        <p:spPr>
          <a:xfrm>
            <a:off x="-17619" y="0"/>
            <a:ext cx="12226764"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28" name="Text Placeholder 27"/>
          <p:cNvSpPr>
            <a:spLocks noGrp="1"/>
          </p:cNvSpPr>
          <p:nvPr/>
        </p:nvSpPr>
        <p:spPr>
          <a:xfrm>
            <a:off x="647065" y="821055"/>
            <a:ext cx="6323330" cy="58801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D" sz="26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rPr>
              <a:t>About The </a:t>
            </a:r>
            <a:r>
              <a:rPr lang="en-US" altLang="en-ID" sz="26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rPr>
              <a:t>Religion Court Of Amuntai </a:t>
            </a:r>
          </a:p>
        </p:txBody>
      </p:sp>
      <p:sp>
        <p:nvSpPr>
          <p:cNvPr id="106" name="TextBox 105"/>
          <p:cNvSpPr txBox="1"/>
          <p:nvPr/>
        </p:nvSpPr>
        <p:spPr>
          <a:xfrm>
            <a:off x="414655" y="3202305"/>
            <a:ext cx="2788920" cy="583565"/>
          </a:xfrm>
          <a:prstGeom prst="rect">
            <a:avLst/>
          </a:prstGeom>
          <a:noFill/>
        </p:spPr>
        <p:txBody>
          <a:bodyPr wrap="square" rtlCol="0">
            <a:spAutoFit/>
          </a:bodyPr>
          <a:lstStyle/>
          <a:p>
            <a:r>
              <a:rPr lang="en-US" altLang="id-ID" sz="3200" b="1" dirty="0">
                <a:solidFill>
                  <a:schemeClr val="accent1"/>
                </a:solidFill>
                <a:latin typeface="Microsoft JhengHei UI" panose="020B0604030504040204" charset="-120"/>
                <a:ea typeface="Microsoft JhengHei UI" panose="020B0604030504040204" charset="-120"/>
              </a:rPr>
              <a:t>Misi</a:t>
            </a:r>
          </a:p>
        </p:txBody>
      </p:sp>
      <p:sp>
        <p:nvSpPr>
          <p:cNvPr id="108" name="TextBox 107"/>
          <p:cNvSpPr txBox="1"/>
          <p:nvPr/>
        </p:nvSpPr>
        <p:spPr>
          <a:xfrm>
            <a:off x="297180" y="3785870"/>
            <a:ext cx="9581515" cy="2399665"/>
          </a:xfrm>
          <a:prstGeom prst="rect">
            <a:avLst/>
          </a:prstGeom>
          <a:noFill/>
        </p:spPr>
        <p:txBody>
          <a:bodyPr wrap="square" rtlCol="0">
            <a:spAutoFit/>
          </a:bodyPr>
          <a:lstStyle/>
          <a:p>
            <a:pPr algn="just">
              <a:lnSpc>
                <a:spcPct val="150000"/>
              </a:lnSpc>
            </a:pPr>
            <a:r>
              <a:rPr lang="en-US" sz="2000" b="1" dirty="0">
                <a:solidFill>
                  <a:schemeClr val="bg1"/>
                </a:solidFill>
                <a:ea typeface="Open Sans Light" panose="020B0306030504020204" pitchFamily="34" charset="0"/>
                <a:cs typeface="Open Sans Light" panose="020B0306030504020204" pitchFamily="34" charset="0"/>
              </a:rPr>
              <a:t>1.Meningkatnya proses pengadilan yang pasti, transparan dan akuntabel</a:t>
            </a:r>
          </a:p>
          <a:p>
            <a:pPr algn="just">
              <a:lnSpc>
                <a:spcPct val="150000"/>
              </a:lnSpc>
            </a:pPr>
            <a:r>
              <a:rPr lang="en-US" sz="2000" b="1" dirty="0">
                <a:solidFill>
                  <a:schemeClr val="bg1"/>
                </a:solidFill>
                <a:ea typeface="Open Sans Light" panose="020B0306030504020204" pitchFamily="34" charset="0"/>
                <a:cs typeface="Open Sans Light" panose="020B0306030504020204" pitchFamily="34" charset="0"/>
              </a:rPr>
              <a:t>2.Meningkatnya efektivitas pengelolaan penyelesaian perkara</a:t>
            </a:r>
          </a:p>
          <a:p>
            <a:pPr algn="just">
              <a:lnSpc>
                <a:spcPct val="150000"/>
              </a:lnSpc>
            </a:pPr>
            <a:r>
              <a:rPr lang="en-US" sz="2000" b="1" dirty="0">
                <a:solidFill>
                  <a:schemeClr val="bg1"/>
                </a:solidFill>
                <a:ea typeface="Open Sans Light" panose="020B0306030504020204" pitchFamily="34" charset="0"/>
                <a:cs typeface="Open Sans Light" panose="020B0306030504020204" pitchFamily="34" charset="0"/>
              </a:rPr>
              <a:t>3.Meningkatnya akses peradilan bagi masyarakat miskin dan terpinggirkan</a:t>
            </a:r>
          </a:p>
          <a:p>
            <a:pPr algn="just">
              <a:lnSpc>
                <a:spcPct val="150000"/>
              </a:lnSpc>
            </a:pPr>
            <a:r>
              <a:rPr lang="en-US" sz="2000" b="1" dirty="0">
                <a:solidFill>
                  <a:schemeClr val="bg1"/>
                </a:solidFill>
                <a:ea typeface="Open Sans Light" panose="020B0306030504020204" pitchFamily="34" charset="0"/>
                <a:cs typeface="Open Sans Light" panose="020B0306030504020204" pitchFamily="34" charset="0"/>
              </a:rPr>
              <a:t>4.Meningkatnya kepatuhan terhadap putusan pengadilan</a:t>
            </a:r>
          </a:p>
          <a:p>
            <a:pPr algn="just">
              <a:lnSpc>
                <a:spcPct val="150000"/>
              </a:lnSpc>
            </a:pPr>
            <a:r>
              <a:rPr lang="en-US" sz="2000" b="1" dirty="0">
                <a:solidFill>
                  <a:schemeClr val="bg1"/>
                </a:solidFill>
                <a:ea typeface="Open Sans Light" panose="020B0306030504020204" pitchFamily="34" charset="0"/>
                <a:cs typeface="Open Sans Light" panose="020B0306030504020204" pitchFamily="34" charset="0"/>
              </a:rPr>
              <a:t>5.Meningkatkan efektivitas pembinaan dan pengawasan</a:t>
            </a:r>
          </a:p>
        </p:txBody>
      </p:sp>
      <p:sp>
        <p:nvSpPr>
          <p:cNvPr id="117" name="TextBox 116"/>
          <p:cNvSpPr txBox="1"/>
          <p:nvPr/>
        </p:nvSpPr>
        <p:spPr>
          <a:xfrm>
            <a:off x="5929806" y="1526596"/>
            <a:ext cx="4550248" cy="583565"/>
          </a:xfrm>
          <a:prstGeom prst="rect">
            <a:avLst/>
          </a:prstGeom>
          <a:noFill/>
        </p:spPr>
        <p:txBody>
          <a:bodyPr wrap="square" rtlCol="0">
            <a:spAutoFit/>
          </a:bodyPr>
          <a:lstStyle/>
          <a:p>
            <a:pPr algn="ctr"/>
            <a:r>
              <a:rPr lang="en-US" sz="3200" b="1" dirty="0">
                <a:solidFill>
                  <a:schemeClr val="accent1"/>
                </a:solidFill>
                <a:latin typeface="Microsoft JhengHei UI" panose="020B0604030504040204" charset="-120"/>
                <a:ea typeface="Microsoft JhengHei UI" panose="020B0604030504040204" charset="-120"/>
              </a:rPr>
              <a:t>Visi</a:t>
            </a:r>
          </a:p>
        </p:txBody>
      </p:sp>
      <p:sp>
        <p:nvSpPr>
          <p:cNvPr id="2" name="Rounded Rectangle 1"/>
          <p:cNvSpPr/>
          <p:nvPr/>
        </p:nvSpPr>
        <p:spPr>
          <a:xfrm>
            <a:off x="5789930" y="2110105"/>
            <a:ext cx="5039360" cy="1102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effectLst>
                  <a:glow rad="101600">
                    <a:schemeClr val="accent2">
                      <a:satMod val="175000"/>
                      <a:alpha val="40000"/>
                    </a:schemeClr>
                  </a:glow>
                  <a:outerShdw blurRad="75057" dist="38100" dir="5400000" sy="-20000" rotWithShape="0">
                    <a:prstClr val="black">
                      <a:alpha val="25000"/>
                    </a:prstClr>
                  </a:outerShdw>
                </a:effectLst>
                <a:ea typeface="Open Sans Light" panose="020B0306030504020204" pitchFamily="34" charset="0"/>
                <a:cs typeface="Open Sans Light" panose="020B0306030504020204" pitchFamily="34" charset="0"/>
                <a:sym typeface="+mn-ea"/>
              </a:rPr>
              <a:t>“</a:t>
            </a:r>
            <a:r>
              <a:rPr dirty="0">
                <a:effectLst>
                  <a:glow rad="101600">
                    <a:schemeClr val="accent2">
                      <a:satMod val="175000"/>
                      <a:alpha val="40000"/>
                    </a:schemeClr>
                  </a:glow>
                  <a:outerShdw blurRad="75057" dist="38100" dir="5400000" sy="-20000" rotWithShape="0">
                    <a:prstClr val="black">
                      <a:alpha val="25000"/>
                    </a:prstClr>
                  </a:outerShdw>
                </a:effectLst>
                <a:ea typeface="Open Sans Light" panose="020B0306030504020204" pitchFamily="34" charset="0"/>
                <a:cs typeface="Open Sans Light" panose="020B0306030504020204" pitchFamily="34" charset="0"/>
                <a:sym typeface="+mn-ea"/>
              </a:rPr>
              <a:t>T</a:t>
            </a:r>
            <a:r>
              <a:rPr sz="2400" dirty="0">
                <a:effectLst>
                  <a:glow rad="101600">
                    <a:schemeClr val="accent2">
                      <a:satMod val="175000"/>
                      <a:alpha val="40000"/>
                    </a:schemeClr>
                  </a:glow>
                  <a:outerShdw blurRad="75057" dist="38100" dir="5400000" sy="-20000" rotWithShape="0">
                    <a:prstClr val="black">
                      <a:alpha val="25000"/>
                    </a:prstClr>
                  </a:outerShdw>
                </a:effectLst>
                <a:ea typeface="Open Sans Light" panose="020B0306030504020204" pitchFamily="34" charset="0"/>
                <a:cs typeface="Open Sans Light" panose="020B0306030504020204" pitchFamily="34" charset="0"/>
                <a:sym typeface="+mn-ea"/>
              </a:rPr>
              <a:t>erwujudnya Pengadilan Agama Amuntai Yang Agung”</a:t>
            </a:r>
            <a:endParaRPr lang="en-US" sz="2400" dirty="0">
              <a:effectLst>
                <a:glow rad="101600">
                  <a:schemeClr val="accent2">
                    <a:satMod val="175000"/>
                    <a:alpha val="40000"/>
                  </a:schemeClr>
                </a:glow>
                <a:outerShdw blurRad="75057" dist="38100" dir="5400000" sy="-20000" rotWithShape="0">
                  <a:prstClr val="black">
                    <a:alpha val="25000"/>
                  </a:prstClr>
                </a:outerShdw>
              </a:effectLst>
              <a:ea typeface="Open Sans Light" panose="020B0306030504020204" pitchFamily="34" charset="0"/>
              <a:cs typeface="Open Sans Light" panose="020B03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4" y="0"/>
            <a:ext cx="12226764" cy="6858000"/>
          </a:xfrm>
          <a:prstGeom prst="rect">
            <a:avLst/>
          </a:prstGeom>
        </p:spPr>
      </p:pic>
      <p:sp>
        <p:nvSpPr>
          <p:cNvPr id="9" name="Rectangle 8"/>
          <p:cNvSpPr/>
          <p:nvPr/>
        </p:nvSpPr>
        <p:spPr>
          <a:xfrm>
            <a:off x="-34764" y="0"/>
            <a:ext cx="12226764"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08" name="TextBox 107"/>
          <p:cNvSpPr txBox="1"/>
          <p:nvPr/>
        </p:nvSpPr>
        <p:spPr>
          <a:xfrm>
            <a:off x="1760220" y="2437130"/>
            <a:ext cx="8902700" cy="645160"/>
          </a:xfrm>
          <a:prstGeom prst="rect">
            <a:avLst/>
          </a:prstGeom>
          <a:noFill/>
        </p:spPr>
        <p:txBody>
          <a:bodyPr wrap="square" rtlCol="0">
            <a:spAutoFit/>
          </a:bodyPr>
          <a:lstStyle/>
          <a:p>
            <a:pPr algn="just">
              <a:lnSpc>
                <a:spcPct val="150000"/>
              </a:lnSpc>
            </a:pPr>
            <a:r>
              <a:rPr lang="en-US" sz="2400" b="1" dirty="0">
                <a:solidFill>
                  <a:schemeClr val="bg1"/>
                </a:solidFill>
                <a:ea typeface="Open Sans Light" panose="020B0306030504020204" pitchFamily="34" charset="0"/>
                <a:cs typeface="Open Sans Light" panose="020B0306030504020204" pitchFamily="34" charset="0"/>
              </a:rPr>
              <a:t>Modern, Amanah, Nyaman, Transparan, Akuntabel dan Profesional</a:t>
            </a:r>
          </a:p>
        </p:txBody>
      </p:sp>
      <p:sp>
        <p:nvSpPr>
          <p:cNvPr id="7" name="Title 1"/>
          <p:cNvSpPr txBox="1"/>
          <p:nvPr/>
        </p:nvSpPr>
        <p:spPr>
          <a:xfrm>
            <a:off x="587612" y="981706"/>
            <a:ext cx="11315700" cy="58928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altLang="id-ID" sz="3600" i="1" dirty="0" smtClean="0">
                <a:solidFill>
                  <a:schemeClr val="bg1"/>
                </a:solidFill>
                <a:effectLst>
                  <a:outerShdw blurRad="38100" dist="38100" dir="2700000" algn="tl">
                    <a:srgbClr val="000000">
                      <a:alpha val="43137"/>
                    </a:srgbClr>
                  </a:outerShdw>
                </a:effectLst>
              </a:rPr>
              <a:t>MOTTO</a:t>
            </a:r>
            <a:r>
              <a:rPr lang="id-ID" sz="3600" dirty="0" smtClean="0">
                <a:solidFill>
                  <a:schemeClr val="bg1"/>
                </a:solidFill>
                <a:effectLst>
                  <a:outerShdw blurRad="38100" dist="38100" dir="2700000" algn="tl">
                    <a:srgbClr val="000000">
                      <a:alpha val="43137"/>
                    </a:srgbClr>
                  </a:outerShdw>
                </a:effectLst>
              </a:rPr>
              <a:t> PA. AMUNTAI</a:t>
            </a:r>
            <a:endParaRPr lang="en-US" sz="3600" dirty="0">
              <a:solidFill>
                <a:schemeClr val="bg1"/>
              </a:solidFill>
              <a:effectLst>
                <a:outerShdw blurRad="38100" dist="38100" dir="2700000" algn="tl">
                  <a:srgbClr val="000000">
                    <a:alpha val="43137"/>
                  </a:srgbClr>
                </a:outerShdw>
              </a:effectLst>
            </a:endParaRPr>
          </a:p>
        </p:txBody>
      </p:sp>
      <p:sp>
        <p:nvSpPr>
          <p:cNvPr id="2" name="Title 1"/>
          <p:cNvSpPr txBox="1"/>
          <p:nvPr/>
        </p:nvSpPr>
        <p:spPr>
          <a:xfrm>
            <a:off x="3755390" y="1847850"/>
            <a:ext cx="4707890" cy="58928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altLang="id-ID" sz="3600" i="1" dirty="0" smtClean="0">
                <a:solidFill>
                  <a:schemeClr val="bg1"/>
                </a:solidFill>
                <a:effectLst>
                  <a:outerShdw blurRad="38100" dist="38100" dir="2700000" algn="tl">
                    <a:srgbClr val="000000">
                      <a:alpha val="43137"/>
                    </a:srgbClr>
                  </a:outerShdw>
                </a:effectLst>
              </a:rPr>
              <a:t>“MANTAP”</a:t>
            </a:r>
            <a:r>
              <a:rPr lang="id-ID" sz="3600" dirty="0" smtClean="0">
                <a:solidFill>
                  <a:schemeClr val="bg1"/>
                </a:solidFill>
                <a:effectLst>
                  <a:outerShdw blurRad="38100" dist="38100" dir="2700000" algn="tl">
                    <a:srgbClr val="000000">
                      <a:alpha val="43137"/>
                    </a:srgbClr>
                  </a:outerShdw>
                </a:effectLst>
              </a:rPr>
              <a:t> </a:t>
            </a:r>
            <a:endParaRPr lang="en-US" sz="3600" dirty="0">
              <a:solidFill>
                <a:schemeClr val="bg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clrChange>
              <a:clrFrom>
                <a:srgbClr val="000000">
                  <a:alpha val="100000"/>
                </a:srgbClr>
              </a:clrFrom>
              <a:clrTo>
                <a:srgbClr val="000000">
                  <a:alpha val="100000"/>
                  <a:alpha val="0"/>
                </a:srgbClr>
              </a:clrTo>
            </a:clrChange>
          </a:blip>
          <a:stretch>
            <a:fillRect/>
          </a:stretch>
        </p:blipFill>
        <p:spPr>
          <a:xfrm>
            <a:off x="4713605" y="3237865"/>
            <a:ext cx="2358390" cy="2358390"/>
          </a:xfrm>
          <a:prstGeom prst="rect">
            <a:avLst/>
          </a:prstGeom>
          <a:effectLst>
            <a:softEdge rad="63500"/>
          </a:effectLst>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4764" y="0"/>
            <a:ext cx="12226764" cy="6858000"/>
          </a:xfrm>
          <a:prstGeom prst="rect">
            <a:avLst/>
          </a:prstGeom>
        </p:spPr>
      </p:pic>
      <p:sp>
        <p:nvSpPr>
          <p:cNvPr id="23" name="Title 1"/>
          <p:cNvSpPr txBox="1"/>
          <p:nvPr/>
        </p:nvSpPr>
        <p:spPr>
          <a:xfrm>
            <a:off x="-49053" y="386117"/>
            <a:ext cx="12226764" cy="4801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id-ID" sz="2800" dirty="0" smtClean="0">
                <a:effectLst>
                  <a:outerShdw blurRad="38100" dist="38100" dir="2700000" algn="tl">
                    <a:srgbClr val="000000">
                      <a:alpha val="43137"/>
                    </a:srgbClr>
                  </a:outerShdw>
                </a:effectLst>
              </a:rPr>
              <a:t>YURISDIKSI</a:t>
            </a:r>
            <a:endParaRPr lang="en-US" sz="2800" dirty="0">
              <a:effectLst>
                <a:outerShdw blurRad="38100" dist="38100" dir="2700000" algn="tl">
                  <a:srgbClr val="000000">
                    <a:alpha val="43137"/>
                  </a:srgbClr>
                </a:outerShdw>
              </a:effectLst>
            </a:endParaRPr>
          </a:p>
        </p:txBody>
      </p:sp>
      <p:pic>
        <p:nvPicPr>
          <p:cNvPr id="24" name="Picture 3" descr="Image result for kabupaten hulu sungai utar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560" y="1751699"/>
            <a:ext cx="5649768" cy="3707405"/>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descr="Image result for kabupaten balanga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3419" y="1751699"/>
            <a:ext cx="5678345" cy="3707405"/>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ounded Rectangle 8"/>
          <p:cNvSpPr/>
          <p:nvPr/>
        </p:nvSpPr>
        <p:spPr>
          <a:xfrm>
            <a:off x="1737342" y="1064522"/>
            <a:ext cx="3032781" cy="518613"/>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latin typeface="+mj-lt"/>
              </a:rPr>
              <a:t>Kabupaten Hulu Sungai Utara</a:t>
            </a:r>
            <a:endParaRPr lang="id-ID" sz="1400" b="1" dirty="0">
              <a:latin typeface="+mj-lt"/>
            </a:endParaRPr>
          </a:p>
        </p:txBody>
      </p:sp>
      <p:sp>
        <p:nvSpPr>
          <p:cNvPr id="10" name="Rounded Rectangle 9"/>
          <p:cNvSpPr/>
          <p:nvPr/>
        </p:nvSpPr>
        <p:spPr>
          <a:xfrm>
            <a:off x="7676199" y="1064523"/>
            <a:ext cx="3032781" cy="518613"/>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latin typeface="+mj-lt"/>
              </a:rPr>
              <a:t>Kabupaten Balangan</a:t>
            </a:r>
            <a:endParaRPr lang="id-ID" sz="1400" b="1" dirty="0">
              <a:latin typeface="+mj-lt"/>
            </a:endParaRPr>
          </a:p>
        </p:txBody>
      </p:sp>
      <p:sp>
        <p:nvSpPr>
          <p:cNvPr id="11" name="Rounded Rectangle 10"/>
          <p:cNvSpPr/>
          <p:nvPr/>
        </p:nvSpPr>
        <p:spPr>
          <a:xfrm>
            <a:off x="6353419" y="5666093"/>
            <a:ext cx="5678345" cy="89847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latin typeface="+mj-lt"/>
              </a:rPr>
              <a:t>Terdiri atas 8 (delapan) Kecamatan dan 160 (seratus enam puluh) Kelurahan/Desa</a:t>
            </a:r>
          </a:p>
        </p:txBody>
      </p:sp>
      <p:sp>
        <p:nvSpPr>
          <p:cNvPr id="12" name="Rounded Rectangle 11"/>
          <p:cNvSpPr/>
          <p:nvPr/>
        </p:nvSpPr>
        <p:spPr>
          <a:xfrm>
            <a:off x="414561" y="5666094"/>
            <a:ext cx="5678345" cy="89847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latin typeface="+mj-lt"/>
              </a:rPr>
              <a:t>Terdiri atas 10 (sepuluh) Kecamatan dan 231 (dua ratus tiga puluh satu) Kelurahan/Desa</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0"/>
            <a:ext cx="12226764" cy="6858000"/>
          </a:xfrm>
          <a:prstGeom prst="rect">
            <a:avLst/>
          </a:prstGeom>
        </p:spPr>
      </p:pic>
      <p:sp>
        <p:nvSpPr>
          <p:cNvPr id="23" name="Rectangle 22"/>
          <p:cNvSpPr/>
          <p:nvPr/>
        </p:nvSpPr>
        <p:spPr>
          <a:xfrm>
            <a:off x="-17382" y="0"/>
            <a:ext cx="12261528"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7" name="Title 1"/>
          <p:cNvSpPr txBox="1"/>
          <p:nvPr/>
        </p:nvSpPr>
        <p:spPr>
          <a:xfrm>
            <a:off x="557132" y="225675"/>
            <a:ext cx="11315700" cy="5909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id-ID" sz="3600" i="1" dirty="0" smtClean="0">
                <a:solidFill>
                  <a:schemeClr val="bg1"/>
                </a:solidFill>
                <a:effectLst>
                  <a:outerShdw blurRad="38100" dist="38100" dir="2700000" algn="tl">
                    <a:srgbClr val="000000">
                      <a:alpha val="43137"/>
                    </a:srgbClr>
                  </a:outerShdw>
                </a:effectLst>
              </a:rPr>
              <a:t>HIGHLIGHTS</a:t>
            </a:r>
            <a:r>
              <a:rPr lang="id-ID" sz="3600" dirty="0" smtClean="0">
                <a:solidFill>
                  <a:schemeClr val="bg1"/>
                </a:solidFill>
                <a:effectLst>
                  <a:outerShdw blurRad="38100" dist="38100" dir="2700000" algn="tl">
                    <a:srgbClr val="000000">
                      <a:alpha val="43137"/>
                    </a:srgbClr>
                  </a:outerShdw>
                </a:effectLst>
              </a:rPr>
              <a:t> PA. AMUNTAI</a:t>
            </a:r>
            <a:endParaRPr lang="en-US" sz="3600" dirty="0">
              <a:solidFill>
                <a:schemeClr val="bg1"/>
              </a:solidFill>
              <a:effectLst>
                <a:outerShdw blurRad="38100" dist="38100" dir="2700000" algn="tl">
                  <a:srgbClr val="000000">
                    <a:alpha val="43137"/>
                  </a:srgbClr>
                </a:outerShdw>
              </a:effectLst>
            </a:endParaRPr>
          </a:p>
        </p:txBody>
      </p:sp>
      <p:sp>
        <p:nvSpPr>
          <p:cNvPr id="13" name="Title 1"/>
          <p:cNvSpPr txBox="1"/>
          <p:nvPr/>
        </p:nvSpPr>
        <p:spPr>
          <a:xfrm>
            <a:off x="2286264" y="971732"/>
            <a:ext cx="2448006" cy="369332"/>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id-ID" sz="2000" dirty="0" smtClean="0">
                <a:solidFill>
                  <a:schemeClr val="bg1"/>
                </a:solidFill>
                <a:effectLst>
                  <a:outerShdw blurRad="38100" dist="38100" dir="2700000" algn="tl">
                    <a:srgbClr val="000000">
                      <a:alpha val="43137"/>
                    </a:srgbClr>
                  </a:outerShdw>
                </a:effectLst>
              </a:rPr>
              <a:t>Statistik Pegawai</a:t>
            </a:r>
            <a:endParaRPr lang="en-US" sz="2000" dirty="0">
              <a:solidFill>
                <a:schemeClr val="bg1"/>
              </a:solidFill>
              <a:effectLst>
                <a:outerShdw blurRad="38100" dist="38100" dir="2700000" algn="tl">
                  <a:srgbClr val="000000">
                    <a:alpha val="43137"/>
                  </a:srgbClr>
                </a:outerShdw>
              </a:effectLst>
            </a:endParaRPr>
          </a:p>
        </p:txBody>
      </p:sp>
      <p:sp>
        <p:nvSpPr>
          <p:cNvPr id="14" name="Rounded Rectangle 13"/>
          <p:cNvSpPr/>
          <p:nvPr/>
        </p:nvSpPr>
        <p:spPr>
          <a:xfrm>
            <a:off x="302688" y="1393864"/>
            <a:ext cx="6415158" cy="4948810"/>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fontAlgn="auto">
              <a:spcBef>
                <a:spcPts val="0"/>
              </a:spcBef>
              <a:spcAft>
                <a:spcPts val="0"/>
              </a:spcAft>
              <a:buFont typeface="Wingdings" panose="05000000000000000000" pitchFamily="2" charset="2"/>
              <a:buChar char="ü"/>
              <a:defRPr/>
            </a:pPr>
            <a:r>
              <a:rPr lang="id-ID" sz="1600" b="1" dirty="0">
                <a:solidFill>
                  <a:schemeClr val="bg1"/>
                </a:solidFill>
              </a:rPr>
              <a:t>Hakim (termasuk </a:t>
            </a:r>
            <a:r>
              <a:rPr lang="id-ID" sz="1600" b="1" dirty="0" smtClean="0">
                <a:solidFill>
                  <a:schemeClr val="bg1"/>
                </a:solidFill>
              </a:rPr>
              <a:t>ketua</a:t>
            </a:r>
            <a:r>
              <a:rPr lang="en-ID" sz="1600" b="1" dirty="0" smtClean="0">
                <a:solidFill>
                  <a:schemeClr val="bg1"/>
                </a:solidFill>
              </a:rPr>
              <a:t> </a:t>
            </a:r>
            <a:r>
              <a:rPr lang="en-ID" sz="1600" b="1" dirty="0" err="1" smtClean="0">
                <a:solidFill>
                  <a:schemeClr val="bg1"/>
                </a:solidFill>
              </a:rPr>
              <a:t>dan</a:t>
            </a:r>
            <a:r>
              <a:rPr lang="en-ID" sz="1600" b="1" dirty="0" smtClean="0">
                <a:solidFill>
                  <a:schemeClr val="bg1"/>
                </a:solidFill>
              </a:rPr>
              <a:t> </a:t>
            </a:r>
            <a:r>
              <a:rPr lang="en-ID" sz="1600" b="1" dirty="0" err="1" smtClean="0">
                <a:solidFill>
                  <a:schemeClr val="bg1"/>
                </a:solidFill>
              </a:rPr>
              <a:t>wakil</a:t>
            </a:r>
            <a:r>
              <a:rPr lang="id-ID" sz="1600" b="1" dirty="0" smtClean="0">
                <a:solidFill>
                  <a:schemeClr val="bg1"/>
                </a:solidFill>
              </a:rPr>
              <a:t>)</a:t>
            </a:r>
            <a:r>
              <a:rPr lang="id-ID" sz="1600" b="1" dirty="0">
                <a:solidFill>
                  <a:schemeClr val="bg1"/>
                </a:solidFill>
              </a:rPr>
              <a:t>	</a:t>
            </a:r>
            <a:r>
              <a:rPr lang="id-ID" sz="1600" b="1" dirty="0" smtClean="0">
                <a:solidFill>
                  <a:schemeClr val="bg1"/>
                </a:solidFill>
              </a:rPr>
              <a:t>: </a:t>
            </a:r>
            <a:r>
              <a:rPr lang="en-ID" sz="1600" b="1" dirty="0" smtClean="0">
                <a:solidFill>
                  <a:schemeClr val="bg1"/>
                </a:solidFill>
              </a:rPr>
              <a:t>7</a:t>
            </a:r>
            <a:r>
              <a:rPr lang="id-ID" sz="1600" b="1" dirty="0" smtClean="0">
                <a:solidFill>
                  <a:schemeClr val="bg1"/>
                </a:solidFill>
              </a:rPr>
              <a:t> (</a:t>
            </a:r>
            <a:r>
              <a:rPr lang="en-ID" sz="1600" b="1" dirty="0" err="1" smtClean="0">
                <a:solidFill>
                  <a:schemeClr val="bg1"/>
                </a:solidFill>
              </a:rPr>
              <a:t>Tujuh</a:t>
            </a:r>
            <a:r>
              <a:rPr lang="id-ID" sz="1600" b="1" dirty="0" smtClean="0">
                <a:solidFill>
                  <a:schemeClr val="bg1"/>
                </a:solidFill>
              </a:rPr>
              <a:t>) orang</a:t>
            </a:r>
          </a:p>
          <a:p>
            <a:pPr marL="342900" indent="-342900" algn="just" fontAlgn="auto">
              <a:spcBef>
                <a:spcPts val="0"/>
              </a:spcBef>
              <a:spcAft>
                <a:spcPts val="0"/>
              </a:spcAft>
              <a:buFont typeface="Wingdings" panose="05000000000000000000" pitchFamily="2" charset="2"/>
              <a:buChar char="ü"/>
              <a:defRPr/>
            </a:pPr>
            <a:endParaRPr lang="id-ID" sz="1600" b="1" dirty="0" smtClean="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smtClean="0">
                <a:solidFill>
                  <a:schemeClr val="bg1"/>
                </a:solidFill>
              </a:rPr>
              <a:t>Panitera</a:t>
            </a:r>
            <a:r>
              <a:rPr lang="id-ID" sz="1600" b="1" dirty="0">
                <a:solidFill>
                  <a:schemeClr val="bg1"/>
                </a:solidFill>
              </a:rPr>
              <a:t>		</a:t>
            </a:r>
            <a:r>
              <a:rPr lang="id-ID" sz="1600" b="1" dirty="0" smtClean="0">
                <a:solidFill>
                  <a:schemeClr val="bg1"/>
                </a:solidFill>
              </a:rPr>
              <a:t>	: </a:t>
            </a:r>
            <a:r>
              <a:rPr lang="id-ID" sz="1600" b="1" dirty="0">
                <a:solidFill>
                  <a:schemeClr val="bg1"/>
                </a:solidFill>
              </a:rPr>
              <a:t>1 (satu) </a:t>
            </a:r>
            <a:r>
              <a:rPr lang="id-ID" sz="1600" b="1" dirty="0" smtClean="0">
                <a:solidFill>
                  <a:schemeClr val="bg1"/>
                </a:solidFill>
              </a:rPr>
              <a:t>orang</a:t>
            </a:r>
          </a:p>
          <a:p>
            <a:pPr marL="342900" indent="-342900" algn="just" fontAlgn="auto">
              <a:spcBef>
                <a:spcPts val="0"/>
              </a:spcBef>
              <a:spcAft>
                <a:spcPts val="0"/>
              </a:spcAft>
              <a:buFont typeface="Wingdings" panose="05000000000000000000" pitchFamily="2" charset="2"/>
              <a:buChar char="ü"/>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a:solidFill>
                  <a:schemeClr val="bg1"/>
                </a:solidFill>
              </a:rPr>
              <a:t>Sekretaris		</a:t>
            </a:r>
            <a:r>
              <a:rPr lang="id-ID" sz="1600" b="1" dirty="0" smtClean="0">
                <a:solidFill>
                  <a:schemeClr val="bg1"/>
                </a:solidFill>
              </a:rPr>
              <a:t>	: </a:t>
            </a:r>
            <a:r>
              <a:rPr lang="id-ID" sz="1600" b="1" dirty="0">
                <a:solidFill>
                  <a:schemeClr val="bg1"/>
                </a:solidFill>
              </a:rPr>
              <a:t>1 (satu) </a:t>
            </a:r>
            <a:r>
              <a:rPr lang="id-ID" sz="1600" b="1" dirty="0" smtClean="0">
                <a:solidFill>
                  <a:schemeClr val="bg1"/>
                </a:solidFill>
              </a:rPr>
              <a:t>orang</a:t>
            </a:r>
          </a:p>
          <a:p>
            <a:pPr marL="342900" indent="-342900" algn="just" fontAlgn="auto">
              <a:spcBef>
                <a:spcPts val="0"/>
              </a:spcBef>
              <a:spcAft>
                <a:spcPts val="0"/>
              </a:spcAft>
              <a:buFont typeface="Wingdings" panose="05000000000000000000" pitchFamily="2" charset="2"/>
              <a:buChar char="ü"/>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smtClean="0">
                <a:solidFill>
                  <a:schemeClr val="bg1"/>
                </a:solidFill>
              </a:rPr>
              <a:t>Panitera </a:t>
            </a:r>
            <a:r>
              <a:rPr lang="id-ID" sz="1600" b="1" dirty="0">
                <a:solidFill>
                  <a:schemeClr val="bg1"/>
                </a:solidFill>
              </a:rPr>
              <a:t>Muda		</a:t>
            </a:r>
            <a:r>
              <a:rPr lang="id-ID" sz="1600" b="1" dirty="0" smtClean="0">
                <a:solidFill>
                  <a:schemeClr val="bg1"/>
                </a:solidFill>
              </a:rPr>
              <a:t>	: </a:t>
            </a:r>
            <a:r>
              <a:rPr lang="id-ID" sz="1600" b="1" dirty="0">
                <a:solidFill>
                  <a:schemeClr val="bg1"/>
                </a:solidFill>
              </a:rPr>
              <a:t>3 (tiga) </a:t>
            </a:r>
            <a:r>
              <a:rPr lang="id-ID" sz="1600" b="1" dirty="0" smtClean="0">
                <a:solidFill>
                  <a:schemeClr val="bg1"/>
                </a:solidFill>
              </a:rPr>
              <a:t>orang</a:t>
            </a:r>
          </a:p>
          <a:p>
            <a:pPr marL="342900" indent="-342900" algn="just" fontAlgn="auto">
              <a:spcBef>
                <a:spcPts val="0"/>
              </a:spcBef>
              <a:spcAft>
                <a:spcPts val="0"/>
              </a:spcAft>
              <a:buFont typeface="Wingdings" panose="05000000000000000000" pitchFamily="2" charset="2"/>
              <a:buChar char="ü"/>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a:solidFill>
                  <a:schemeClr val="bg1"/>
                </a:solidFill>
              </a:rPr>
              <a:t>Panitera Pengganti	</a:t>
            </a:r>
            <a:r>
              <a:rPr lang="id-ID" sz="1600" b="1" dirty="0" smtClean="0">
                <a:solidFill>
                  <a:schemeClr val="bg1"/>
                </a:solidFill>
              </a:rPr>
              <a:t>	: </a:t>
            </a:r>
            <a:r>
              <a:rPr lang="id-ID" sz="1600" b="1" dirty="0">
                <a:solidFill>
                  <a:schemeClr val="bg1"/>
                </a:solidFill>
              </a:rPr>
              <a:t>5 (lima) </a:t>
            </a:r>
            <a:r>
              <a:rPr lang="id-ID" sz="1600" b="1" dirty="0" smtClean="0">
                <a:solidFill>
                  <a:schemeClr val="bg1"/>
                </a:solidFill>
              </a:rPr>
              <a:t>orang</a:t>
            </a:r>
          </a:p>
          <a:p>
            <a:pPr marL="342900" indent="-342900" algn="just" fontAlgn="auto">
              <a:spcBef>
                <a:spcPts val="0"/>
              </a:spcBef>
              <a:spcAft>
                <a:spcPts val="0"/>
              </a:spcAft>
              <a:buFont typeface="Wingdings" panose="05000000000000000000" pitchFamily="2" charset="2"/>
              <a:buChar char="ü"/>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a:solidFill>
                  <a:schemeClr val="bg1"/>
                </a:solidFill>
              </a:rPr>
              <a:t>Jurusita/Jurusita </a:t>
            </a:r>
            <a:r>
              <a:rPr lang="id-ID" sz="1600" b="1" dirty="0" smtClean="0">
                <a:solidFill>
                  <a:schemeClr val="bg1"/>
                </a:solidFill>
              </a:rPr>
              <a:t>Pengganti		: </a:t>
            </a:r>
            <a:r>
              <a:rPr lang="en-ID" sz="1600" b="1" dirty="0" smtClean="0">
                <a:solidFill>
                  <a:schemeClr val="bg1"/>
                </a:solidFill>
              </a:rPr>
              <a:t>3</a:t>
            </a:r>
            <a:r>
              <a:rPr lang="id-ID" sz="1600" b="1" dirty="0" smtClean="0">
                <a:solidFill>
                  <a:schemeClr val="bg1"/>
                </a:solidFill>
              </a:rPr>
              <a:t> (</a:t>
            </a:r>
            <a:r>
              <a:rPr lang="en-ID" sz="1600" b="1" dirty="0" err="1" smtClean="0">
                <a:solidFill>
                  <a:schemeClr val="bg1"/>
                </a:solidFill>
              </a:rPr>
              <a:t>tiga</a:t>
            </a:r>
            <a:r>
              <a:rPr lang="id-ID" sz="1600" b="1" dirty="0" smtClean="0">
                <a:solidFill>
                  <a:schemeClr val="bg1"/>
                </a:solidFill>
              </a:rPr>
              <a:t>) orang</a:t>
            </a:r>
          </a:p>
          <a:p>
            <a:pPr marL="342900" indent="-342900" algn="just" fontAlgn="auto">
              <a:spcBef>
                <a:spcPts val="0"/>
              </a:spcBef>
              <a:spcAft>
                <a:spcPts val="0"/>
              </a:spcAft>
              <a:buFont typeface="Wingdings" panose="05000000000000000000" pitchFamily="2" charset="2"/>
              <a:buChar char="ü"/>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a:solidFill>
                  <a:schemeClr val="bg1"/>
                </a:solidFill>
              </a:rPr>
              <a:t>Kepala Sub </a:t>
            </a:r>
            <a:r>
              <a:rPr lang="id-ID" sz="1600" b="1" dirty="0" smtClean="0">
                <a:solidFill>
                  <a:schemeClr val="bg1"/>
                </a:solidFill>
              </a:rPr>
              <a:t>Bagian		: </a:t>
            </a:r>
            <a:r>
              <a:rPr lang="id-ID" sz="1600" b="1" dirty="0">
                <a:solidFill>
                  <a:schemeClr val="bg1"/>
                </a:solidFill>
              </a:rPr>
              <a:t>3 (tiga) </a:t>
            </a:r>
            <a:r>
              <a:rPr lang="id-ID" sz="1600" b="1" dirty="0" smtClean="0">
                <a:solidFill>
                  <a:schemeClr val="bg1"/>
                </a:solidFill>
              </a:rPr>
              <a:t>orang</a:t>
            </a:r>
          </a:p>
          <a:p>
            <a:pPr algn="just" fontAlgn="auto">
              <a:spcBef>
                <a:spcPts val="0"/>
              </a:spcBef>
              <a:spcAft>
                <a:spcPts val="0"/>
              </a:spcAft>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smtClean="0">
                <a:solidFill>
                  <a:schemeClr val="bg1"/>
                </a:solidFill>
              </a:rPr>
              <a:t>Pengadministrasi Hukum		: 1 (satu) orang</a:t>
            </a:r>
          </a:p>
          <a:p>
            <a:pPr marL="342900" indent="-342900" algn="just" fontAlgn="auto">
              <a:spcBef>
                <a:spcPts val="0"/>
              </a:spcBef>
              <a:spcAft>
                <a:spcPts val="0"/>
              </a:spcAft>
              <a:buFont typeface="Wingdings" panose="05000000000000000000" pitchFamily="2" charset="2"/>
              <a:buChar char="ü"/>
              <a:defRPr/>
            </a:pPr>
            <a:endParaRPr lang="id-ID" sz="1600" b="1" dirty="0">
              <a:solidFill>
                <a:schemeClr val="bg1"/>
              </a:solidFill>
            </a:endParaRPr>
          </a:p>
          <a:p>
            <a:pPr marL="342900" indent="-342900" algn="just" fontAlgn="auto">
              <a:spcBef>
                <a:spcPts val="0"/>
              </a:spcBef>
              <a:spcAft>
                <a:spcPts val="0"/>
              </a:spcAft>
              <a:buFont typeface="Wingdings" panose="05000000000000000000" pitchFamily="2" charset="2"/>
              <a:buChar char="ü"/>
              <a:defRPr/>
            </a:pPr>
            <a:r>
              <a:rPr lang="id-ID" sz="1600" b="1" dirty="0" smtClean="0">
                <a:solidFill>
                  <a:schemeClr val="bg1"/>
                </a:solidFill>
              </a:rPr>
              <a:t>PPNPN			: 10 (sepuluh) orang</a:t>
            </a:r>
            <a:endParaRPr lang="sv-SE" sz="1600" b="1" dirty="0">
              <a:solidFill>
                <a:srgbClr val="002060"/>
              </a:solidFill>
            </a:endParaRPr>
          </a:p>
        </p:txBody>
      </p:sp>
      <p:sp>
        <p:nvSpPr>
          <p:cNvPr id="16" name="Title 1"/>
          <p:cNvSpPr txBox="1"/>
          <p:nvPr/>
        </p:nvSpPr>
        <p:spPr>
          <a:xfrm>
            <a:off x="8159496" y="1004390"/>
            <a:ext cx="2629064" cy="369332"/>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id-ID" sz="2000" dirty="0" smtClean="0">
                <a:solidFill>
                  <a:schemeClr val="bg1"/>
                </a:solidFill>
                <a:effectLst>
                  <a:outerShdw blurRad="38100" dist="38100" dir="2700000" algn="tl">
                    <a:srgbClr val="000000">
                      <a:alpha val="43137"/>
                    </a:srgbClr>
                  </a:outerShdw>
                </a:effectLst>
              </a:rPr>
              <a:t>Statistik Perkara</a:t>
            </a:r>
            <a:endParaRPr lang="en-US" sz="2000" dirty="0">
              <a:solidFill>
                <a:schemeClr val="bg1"/>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4759" r="1666" b="5679"/>
          <a:stretch>
            <a:fillRect/>
          </a:stretch>
        </p:blipFill>
        <p:spPr bwMode="auto">
          <a:xfrm>
            <a:off x="6889817" y="1426522"/>
            <a:ext cx="5354329" cy="48846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1000"/>
                                        <p:tgtEl>
                                          <p:spTgt spid="1026"/>
                                        </p:tgtEl>
                                      </p:cBhvr>
                                    </p:animEffect>
                                    <p:anim calcmode="lin" valueType="num">
                                      <p:cBhvr>
                                        <p:cTn id="32" dur="1000" fill="hold"/>
                                        <p:tgtEl>
                                          <p:spTgt spid="1026"/>
                                        </p:tgtEl>
                                        <p:attrNameLst>
                                          <p:attrName>ppt_x</p:attrName>
                                        </p:attrNameLst>
                                      </p:cBhvr>
                                      <p:tavLst>
                                        <p:tav tm="0">
                                          <p:val>
                                            <p:strVal val="#ppt_x"/>
                                          </p:val>
                                        </p:tav>
                                        <p:tav tm="100000">
                                          <p:val>
                                            <p:strVal val="#ppt_x"/>
                                          </p:val>
                                        </p:tav>
                                      </p:tavLst>
                                    </p:anim>
                                    <p:anim calcmode="lin" valueType="num">
                                      <p:cBhvr>
                                        <p:cTn id="3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0"/>
            <a:ext cx="12226764" cy="6858000"/>
          </a:xfrm>
          <a:prstGeom prst="rect">
            <a:avLst/>
          </a:prstGeom>
        </p:spPr>
      </p:pic>
      <p:sp>
        <p:nvSpPr>
          <p:cNvPr id="23" name="Rectangle 22"/>
          <p:cNvSpPr/>
          <p:nvPr/>
        </p:nvSpPr>
        <p:spPr>
          <a:xfrm>
            <a:off x="-17382" y="0"/>
            <a:ext cx="12261528"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7" name="Title 1"/>
          <p:cNvSpPr txBox="1"/>
          <p:nvPr/>
        </p:nvSpPr>
        <p:spPr>
          <a:xfrm>
            <a:off x="557132" y="227326"/>
            <a:ext cx="11315700" cy="58928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sz="3600" i="1" dirty="0" smtClean="0">
                <a:solidFill>
                  <a:schemeClr val="bg1"/>
                </a:solidFill>
                <a:effectLst>
                  <a:outerShdw blurRad="38100" dist="38100" dir="2700000" algn="tl">
                    <a:srgbClr val="000000">
                      <a:alpha val="43137"/>
                    </a:srgbClr>
                  </a:outerShdw>
                </a:effectLst>
              </a:rPr>
              <a:t>SOSIALISASI ZONA INTEGRITAS</a:t>
            </a:r>
            <a:endParaRPr lang="en-US" sz="3600" dirty="0">
              <a:solidFill>
                <a:schemeClr val="bg1"/>
              </a:solidFill>
              <a:effectLst>
                <a:outerShdw blurRad="38100" dist="38100" dir="2700000" algn="tl">
                  <a:srgbClr val="000000">
                    <a:alpha val="43137"/>
                  </a:srgbClr>
                </a:outerShdw>
              </a:effectLst>
            </a:endParaRPr>
          </a:p>
        </p:txBody>
      </p:sp>
      <p:sp>
        <p:nvSpPr>
          <p:cNvPr id="16" name="Title 1"/>
          <p:cNvSpPr txBox="1"/>
          <p:nvPr/>
        </p:nvSpPr>
        <p:spPr>
          <a:xfrm>
            <a:off x="4681855" y="4951730"/>
            <a:ext cx="7368540" cy="1753235"/>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sz="2000" dirty="0" smtClean="0">
                <a:solidFill>
                  <a:schemeClr val="bg1"/>
                </a:solidFill>
                <a:effectLst>
                  <a:outerShdw blurRad="38100" dist="38100" dir="2700000" algn="tl">
                    <a:srgbClr val="000000">
                      <a:alpha val="43137"/>
                    </a:srgbClr>
                  </a:outerShdw>
                </a:effectLst>
              </a:rPr>
              <a:t>Pencanangan Zona Integritas Pengadilan Agama Amuntai Kelas IB menuju wilayah Bebas dari Korupsi (WBK) dan Wilayah Birokrasi Bersih Melayani (WBBM) dihadiri oleh berbagai Forkompinda dan Ketua PTA. Banjarmasin serta disebarkan melalui Website, Spanduk, Banner, Media Sosial, dll.</a:t>
            </a:r>
            <a:endParaRPr lang="en-US" sz="2000" dirty="0">
              <a:solidFill>
                <a:schemeClr val="bg1"/>
              </a:solidFill>
              <a:effectLst>
                <a:outerShdw blurRad="38100" dist="38100" dir="2700000" algn="tl">
                  <a:srgbClr val="000000">
                    <a:alpha val="43137"/>
                  </a:srgbClr>
                </a:outerShdw>
              </a:effectLst>
            </a:endParaRPr>
          </a:p>
        </p:txBody>
      </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9745" y="816610"/>
            <a:ext cx="5995035" cy="3996690"/>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ppt_w</p:attrName>
                                        </p:attrNameLst>
                                      </p:cBhvr>
                                      <p:tavLst>
                                        <p:tav tm="0">
                                          <p:val>
                                            <p:fltVal val="0"/>
                                          </p:val>
                                        </p:tav>
                                        <p:tav tm="100000">
                                          <p:val>
                                            <p:strVal val="#ppt_w"/>
                                          </p:val>
                                        </p:tav>
                                      </p:tavLst>
                                    </p:anim>
                                    <p:anim calcmode="lin" valueType="num">
                                      <p:cBhvr>
                                        <p:cTn id="15" dur="1000" fill="hold"/>
                                        <p:tgtEl>
                                          <p:spTgt spid="17"/>
                                        </p:tgtEl>
                                        <p:attrNameLst>
                                          <p:attrName>ppt_h</p:attrName>
                                        </p:attrNameLst>
                                      </p:cBhvr>
                                      <p:tavLst>
                                        <p:tav tm="0">
                                          <p:val>
                                            <p:fltVal val="0"/>
                                          </p:val>
                                        </p:tav>
                                        <p:tav tm="100000">
                                          <p:val>
                                            <p:strVal val="#ppt_h"/>
                                          </p:val>
                                        </p:tav>
                                      </p:tavLst>
                                    </p:anim>
                                    <p:anim calcmode="lin" valueType="num">
                                      <p:cBhvr>
                                        <p:cTn id="16" dur="1000" fill="hold"/>
                                        <p:tgtEl>
                                          <p:spTgt spid="17"/>
                                        </p:tgtEl>
                                        <p:attrNameLst>
                                          <p:attrName>style.rotation</p:attrName>
                                        </p:attrNameLst>
                                      </p:cBhvr>
                                      <p:tavLst>
                                        <p:tav tm="0">
                                          <p:val>
                                            <p:fltVal val="90"/>
                                          </p:val>
                                        </p:tav>
                                        <p:tav tm="100000">
                                          <p:val>
                                            <p:fltVal val="0"/>
                                          </p:val>
                                        </p:tav>
                                      </p:tavLst>
                                    </p:anim>
                                    <p:animEffect transition="in" filter="fade">
                                      <p:cBhvr>
                                        <p:cTn id="1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0"/>
            <a:ext cx="12226764" cy="6858000"/>
          </a:xfrm>
          <a:prstGeom prst="rect">
            <a:avLst/>
          </a:prstGeom>
        </p:spPr>
      </p:pic>
      <p:sp>
        <p:nvSpPr>
          <p:cNvPr id="23" name="Rectangle 22"/>
          <p:cNvSpPr/>
          <p:nvPr/>
        </p:nvSpPr>
        <p:spPr>
          <a:xfrm>
            <a:off x="-237" y="0"/>
            <a:ext cx="12261528"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7" name="Title 1"/>
          <p:cNvSpPr txBox="1"/>
          <p:nvPr/>
        </p:nvSpPr>
        <p:spPr>
          <a:xfrm>
            <a:off x="219710" y="214630"/>
            <a:ext cx="8777605" cy="58928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sz="3600" i="1" dirty="0" smtClean="0">
                <a:solidFill>
                  <a:schemeClr val="bg1"/>
                </a:solidFill>
                <a:effectLst>
                  <a:outerShdw blurRad="38100" dist="38100" dir="2700000" algn="tl">
                    <a:srgbClr val="000000">
                      <a:alpha val="43137"/>
                    </a:srgbClr>
                  </a:outerShdw>
                </a:effectLst>
              </a:rPr>
              <a:t>AREA I - MANAJEMEN PERUBAHAN</a:t>
            </a:r>
            <a:endParaRPr lang="en-US" sz="3600" dirty="0">
              <a:solidFill>
                <a:schemeClr val="bg1"/>
              </a:solidFill>
              <a:effectLst>
                <a:outerShdw blurRad="38100" dist="38100" dir="2700000" algn="tl">
                  <a:srgbClr val="000000">
                    <a:alpha val="43137"/>
                  </a:srgbClr>
                </a:outerShdw>
              </a:effectLst>
            </a:endParaRPr>
          </a:p>
        </p:txBody>
      </p:sp>
      <p:grpSp>
        <p:nvGrpSpPr>
          <p:cNvPr id="124" name="Group 123"/>
          <p:cNvGrpSpPr/>
          <p:nvPr/>
        </p:nvGrpSpPr>
        <p:grpSpPr>
          <a:xfrm>
            <a:off x="6407150" y="1756410"/>
            <a:ext cx="2144395" cy="1731645"/>
            <a:chOff x="8843568" y="2280401"/>
            <a:chExt cx="3260572" cy="3004157"/>
          </a:xfrm>
          <a:solidFill>
            <a:schemeClr val="accent4"/>
          </a:solidFill>
        </p:grpSpPr>
        <p:sp>
          <p:nvSpPr>
            <p:cNvPr id="125" name="Freeform: Shape 124"/>
            <p:cNvSpPr/>
            <p:nvPr/>
          </p:nvSpPr>
          <p:spPr>
            <a:xfrm>
              <a:off x="8843568" y="2280401"/>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Arrow: Pentagon 125"/>
            <p:cNvSpPr/>
            <p:nvPr/>
          </p:nvSpPr>
          <p:spPr>
            <a:xfrm>
              <a:off x="8843568" y="3483352"/>
              <a:ext cx="3260572" cy="63012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7" name="Freeform: Shape 126"/>
            <p:cNvSpPr/>
            <p:nvPr/>
          </p:nvSpPr>
          <p:spPr>
            <a:xfrm flipV="1">
              <a:off x="8843568" y="4234999"/>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8" name="Group 127"/>
          <p:cNvGrpSpPr/>
          <p:nvPr/>
        </p:nvGrpSpPr>
        <p:grpSpPr>
          <a:xfrm flipH="1">
            <a:off x="4009390" y="1844040"/>
            <a:ext cx="2054225" cy="1701800"/>
            <a:chOff x="8843568" y="2280401"/>
            <a:chExt cx="3260572" cy="3004157"/>
          </a:xfrm>
          <a:solidFill>
            <a:schemeClr val="accent1"/>
          </a:solidFill>
        </p:grpSpPr>
        <p:sp>
          <p:nvSpPr>
            <p:cNvPr id="129" name="Freeform: Shape 128"/>
            <p:cNvSpPr/>
            <p:nvPr/>
          </p:nvSpPr>
          <p:spPr>
            <a:xfrm>
              <a:off x="8843568" y="2280401"/>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Arrow: Pentagon 129"/>
            <p:cNvSpPr/>
            <p:nvPr/>
          </p:nvSpPr>
          <p:spPr>
            <a:xfrm>
              <a:off x="8843568" y="3483352"/>
              <a:ext cx="3260572" cy="63012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1" name="Freeform: Shape 130"/>
            <p:cNvSpPr/>
            <p:nvPr/>
          </p:nvSpPr>
          <p:spPr>
            <a:xfrm flipV="1">
              <a:off x="8843568" y="4234999"/>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2" name="Diamond 131"/>
          <p:cNvSpPr/>
          <p:nvPr/>
        </p:nvSpPr>
        <p:spPr>
          <a:xfrm>
            <a:off x="4646930" y="987425"/>
            <a:ext cx="3297555" cy="3176905"/>
          </a:xfrm>
          <a:prstGeom prst="diamond">
            <a:avLst/>
          </a:prstGeom>
          <a:solidFill>
            <a:schemeClr val="bg1"/>
          </a:solidFill>
          <a:ln w="349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4" name="TextBox 133"/>
          <p:cNvSpPr txBox="1"/>
          <p:nvPr/>
        </p:nvSpPr>
        <p:spPr>
          <a:xfrm>
            <a:off x="5152390" y="1844040"/>
            <a:ext cx="2257425" cy="1814830"/>
          </a:xfrm>
          <a:prstGeom prst="rect">
            <a:avLst/>
          </a:prstGeom>
          <a:noFill/>
        </p:spPr>
        <p:txBody>
          <a:bodyPr wrap="square" rtlCol="0" anchor="ctr">
            <a:spAutoFit/>
          </a:bodyPr>
          <a:lstStyle/>
          <a:p>
            <a:pPr algn="ctr"/>
            <a:r>
              <a:rPr lang="en-US" altLang="ko-KR" sz="1600" b="1" dirty="0">
                <a:solidFill>
                  <a:schemeClr val="tx1"/>
                </a:solidFill>
              </a:rPr>
              <a:t>Terwujudnya perubahan pola pikir dan budaya kerja dari kerja malas &amp; ingin dilayani menjadi pemimpin dan pegawai yang berorientasi melayani</a:t>
            </a:r>
          </a:p>
        </p:txBody>
      </p:sp>
      <p:sp>
        <p:nvSpPr>
          <p:cNvPr id="138" name="TextBox 137"/>
          <p:cNvSpPr txBox="1"/>
          <p:nvPr/>
        </p:nvSpPr>
        <p:spPr>
          <a:xfrm>
            <a:off x="817880" y="5133340"/>
            <a:ext cx="2184400" cy="583565"/>
          </a:xfrm>
          <a:prstGeom prst="rect">
            <a:avLst/>
          </a:prstGeom>
          <a:noFill/>
        </p:spPr>
        <p:txBody>
          <a:bodyPr wrap="square" rtlCol="0">
            <a:spAutoFit/>
          </a:bodyPr>
          <a:lstStyle/>
          <a:p>
            <a:pPr algn="l"/>
            <a:r>
              <a:rPr lang="en-US" altLang="ko-KR" sz="3200" b="1" dirty="0">
                <a:solidFill>
                  <a:schemeClr val="tx1"/>
                </a:solidFill>
                <a:latin typeface="Yu Gothic UI Semibold" panose="020B0700000000000000" charset="-128"/>
                <a:ea typeface="Yu Gothic UI Semibold" panose="020B0700000000000000" charset="-128"/>
                <a:cs typeface="Arial" panose="020B0604020202020204" pitchFamily="34" charset="0"/>
              </a:rPr>
              <a:t>BEFORE</a:t>
            </a:r>
          </a:p>
        </p:txBody>
      </p:sp>
      <p:pic>
        <p:nvPicPr>
          <p:cNvPr id="2" name="Picture 1"/>
          <p:cNvPicPr>
            <a:picLocks noChangeAspect="1"/>
          </p:cNvPicPr>
          <p:nvPr/>
        </p:nvPicPr>
        <p:blipFill>
          <a:blip r:embed="rId5"/>
          <a:stretch>
            <a:fillRect/>
          </a:stretch>
        </p:blipFill>
        <p:spPr>
          <a:xfrm>
            <a:off x="114300" y="1387475"/>
            <a:ext cx="3895090" cy="3596005"/>
          </a:xfrm>
          <a:prstGeom prst="rect">
            <a:avLst/>
          </a:prstGeom>
          <a:ln>
            <a:solidFill>
              <a:schemeClr val="tx1"/>
            </a:solidFill>
          </a:ln>
          <a:effectLst>
            <a:softEdge rad="31750"/>
          </a:effectLst>
          <a:scene3d>
            <a:camera prst="orthographicFront"/>
            <a:lightRig rig="threePt" dir="t">
              <a:rot lat="0" lon="0" rev="0"/>
            </a:lightRig>
          </a:scene3d>
          <a:sp3d prstMaterial="matte"/>
        </p:spPr>
      </p:pic>
      <p:sp>
        <p:nvSpPr>
          <p:cNvPr id="4" name="TextBox 137"/>
          <p:cNvSpPr txBox="1"/>
          <p:nvPr/>
        </p:nvSpPr>
        <p:spPr>
          <a:xfrm>
            <a:off x="6690995" y="803910"/>
            <a:ext cx="1860550" cy="706755"/>
          </a:xfrm>
          <a:prstGeom prst="rect">
            <a:avLst/>
          </a:prstGeom>
          <a:noFill/>
        </p:spPr>
        <p:txBody>
          <a:bodyPr wrap="square" rtlCol="0">
            <a:spAutoFit/>
          </a:bodyPr>
          <a:lstStyle/>
          <a:p>
            <a:pPr algn="l"/>
            <a:r>
              <a:rPr lang="en-US" altLang="ko-KR" sz="4000" b="1" dirty="0">
                <a:solidFill>
                  <a:schemeClr val="tx1"/>
                </a:solidFill>
                <a:latin typeface="Yu Gothic UI Semibold" panose="020B0700000000000000" charset="-128"/>
                <a:ea typeface="Yu Gothic UI Semibold" panose="020B0700000000000000" charset="-128"/>
                <a:cs typeface="Arial" panose="020B0604020202020204" pitchFamily="34" charset="0"/>
              </a:rPr>
              <a:t>AFTER</a:t>
            </a: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6930" y="4445000"/>
            <a:ext cx="3413760" cy="1930400"/>
          </a:xfrm>
          <a:prstGeom prst="round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55785" y="987425"/>
            <a:ext cx="2632075" cy="2306955"/>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p:cNvPicPr/>
          <p:nvPr/>
        </p:nvPicPr>
        <p:blipFill>
          <a:blip r:embed="rId8" cstate="print">
            <a:extLst>
              <a:ext uri="{28A0092B-C50C-407E-A947-70E740481C1C}">
                <a14:useLocalDpi xmlns:a14="http://schemas.microsoft.com/office/drawing/2010/main" val="0"/>
              </a:ext>
            </a:extLst>
          </a:blip>
          <a:stretch>
            <a:fillRect/>
          </a:stretch>
        </p:blipFill>
        <p:spPr>
          <a:xfrm>
            <a:off x="6487795" y="4474845"/>
            <a:ext cx="2548890" cy="1900555"/>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Picture 21"/>
          <p:cNvPicPr/>
          <p:nvPr/>
        </p:nvPicPr>
        <p:blipFill>
          <a:blip r:embed="rId9" cstate="print">
            <a:extLst>
              <a:ext uri="{28A0092B-C50C-407E-A947-70E740481C1C}">
                <a14:useLocalDpi xmlns:a14="http://schemas.microsoft.com/office/drawing/2010/main" val="0"/>
              </a:ext>
            </a:extLst>
          </a:blip>
          <a:stretch>
            <a:fillRect/>
          </a:stretch>
        </p:blipFill>
        <p:spPr>
          <a:xfrm>
            <a:off x="9036799" y="3873602"/>
            <a:ext cx="2915454" cy="2347010"/>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2" descr="WhatsApp Image 2020 06 18 at 09.07.30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53755" y="2750185"/>
            <a:ext cx="2608580" cy="1955165"/>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2"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animEffect transition="in" filter="fade">
                                      <p:cBhvr>
                                        <p:cTn id="19" dur="1000"/>
                                        <p:tgtEl>
                                          <p:spTgt spid="138"/>
                                        </p:tgtEl>
                                      </p:cBhvr>
                                    </p:animEffect>
                                    <p:anim calcmode="lin" valueType="num">
                                      <p:cBhvr>
                                        <p:cTn id="20" dur="1000" fill="hold"/>
                                        <p:tgtEl>
                                          <p:spTgt spid="138"/>
                                        </p:tgtEl>
                                        <p:attrNameLst>
                                          <p:attrName>ppt_x</p:attrName>
                                        </p:attrNameLst>
                                      </p:cBhvr>
                                      <p:tavLst>
                                        <p:tav tm="0">
                                          <p:val>
                                            <p:strVal val="#ppt_x"/>
                                          </p:val>
                                        </p:tav>
                                        <p:tav tm="100000">
                                          <p:val>
                                            <p:strVal val="#ppt_x"/>
                                          </p:val>
                                        </p:tav>
                                      </p:tavLst>
                                    </p:anim>
                                    <p:anim calcmode="lin" valueType="num">
                                      <p:cBhvr>
                                        <p:cTn id="21" dur="1000" fill="hold"/>
                                        <p:tgtEl>
                                          <p:spTgt spid="13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4"/>
                                        </p:tgtEl>
                                        <p:attrNameLst>
                                          <p:attrName>style.visibility</p:attrName>
                                        </p:attrNameLst>
                                      </p:cBhvr>
                                      <p:to>
                                        <p:strVal val="visible"/>
                                      </p:to>
                                    </p:set>
                                    <p:animEffect transition="in" filter="fade">
                                      <p:cBhvr>
                                        <p:cTn id="24" dur="1000"/>
                                        <p:tgtEl>
                                          <p:spTgt spid="134"/>
                                        </p:tgtEl>
                                      </p:cBhvr>
                                    </p:animEffect>
                                    <p:anim calcmode="lin" valueType="num">
                                      <p:cBhvr>
                                        <p:cTn id="25" dur="1000" fill="hold"/>
                                        <p:tgtEl>
                                          <p:spTgt spid="134"/>
                                        </p:tgtEl>
                                        <p:attrNameLst>
                                          <p:attrName>ppt_x</p:attrName>
                                        </p:attrNameLst>
                                      </p:cBhvr>
                                      <p:tavLst>
                                        <p:tav tm="0">
                                          <p:val>
                                            <p:strVal val="#ppt_x"/>
                                          </p:val>
                                        </p:tav>
                                        <p:tav tm="100000">
                                          <p:val>
                                            <p:strVal val="#ppt_x"/>
                                          </p:val>
                                        </p:tav>
                                      </p:tavLst>
                                    </p:anim>
                                    <p:anim calcmode="lin" valueType="num">
                                      <p:cBhvr>
                                        <p:cTn id="26" dur="1000" fill="hold"/>
                                        <p:tgtEl>
                                          <p:spTgt spid="134"/>
                                        </p:tgtEl>
                                        <p:attrNameLst>
                                          <p:attrName>ppt_y</p:attrName>
                                        </p:attrNameLst>
                                      </p:cBhvr>
                                      <p:tavLst>
                                        <p:tav tm="0">
                                          <p:val>
                                            <p:strVal val="#ppt_y+.1"/>
                                          </p:val>
                                        </p:tav>
                                        <p:tav tm="100000">
                                          <p:val>
                                            <p:strVal val="#ppt_y"/>
                                          </p:val>
                                        </p:tav>
                                      </p:tavLst>
                                    </p:anim>
                                  </p:childTnLst>
                                </p:cTn>
                              </p:par>
                              <p:par>
                                <p:cTn id="27" presetID="42" presetClass="entr" presetSubtype="0" fill="hold" grpId="2" nodeType="withEffect">
                                  <p:stCondLst>
                                    <p:cond delay="0"/>
                                  </p:stCondLst>
                                  <p:childTnLst>
                                    <p:set>
                                      <p:cBhvr>
                                        <p:cTn id="28" dur="1" fill="hold">
                                          <p:stCondLst>
                                            <p:cond delay="0"/>
                                          </p:stCondLst>
                                        </p:cTn>
                                        <p:tgtEl>
                                          <p:spTgt spid="132"/>
                                        </p:tgtEl>
                                        <p:attrNameLst>
                                          <p:attrName>style.visibility</p:attrName>
                                        </p:attrNameLst>
                                      </p:cBhvr>
                                      <p:to>
                                        <p:strVal val="visible"/>
                                      </p:to>
                                    </p:set>
                                    <p:animEffect transition="in" filter="fade">
                                      <p:cBhvr>
                                        <p:cTn id="29" dur="1000"/>
                                        <p:tgtEl>
                                          <p:spTgt spid="132"/>
                                        </p:tgtEl>
                                      </p:cBhvr>
                                    </p:animEffect>
                                    <p:anim calcmode="lin" valueType="num">
                                      <p:cBhvr>
                                        <p:cTn id="30" dur="1000" fill="hold"/>
                                        <p:tgtEl>
                                          <p:spTgt spid="132"/>
                                        </p:tgtEl>
                                        <p:attrNameLst>
                                          <p:attrName>ppt_x</p:attrName>
                                        </p:attrNameLst>
                                      </p:cBhvr>
                                      <p:tavLst>
                                        <p:tav tm="0">
                                          <p:val>
                                            <p:strVal val="#ppt_x"/>
                                          </p:val>
                                        </p:tav>
                                        <p:tav tm="100000">
                                          <p:val>
                                            <p:strVal val="#ppt_x"/>
                                          </p:val>
                                        </p:tav>
                                      </p:tavLst>
                                    </p:anim>
                                    <p:anim calcmode="lin" valueType="num">
                                      <p:cBhvr>
                                        <p:cTn id="31" dur="1000" fill="hold"/>
                                        <p:tgtEl>
                                          <p:spTgt spid="13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28"/>
                                        </p:tgtEl>
                                        <p:attrNameLst>
                                          <p:attrName>style.visibility</p:attrName>
                                        </p:attrNameLst>
                                      </p:cBhvr>
                                      <p:to>
                                        <p:strVal val="visible"/>
                                      </p:to>
                                    </p:set>
                                    <p:animEffect transition="in" filter="fade">
                                      <p:cBhvr>
                                        <p:cTn id="34" dur="1000"/>
                                        <p:tgtEl>
                                          <p:spTgt spid="128"/>
                                        </p:tgtEl>
                                      </p:cBhvr>
                                    </p:animEffect>
                                    <p:anim calcmode="lin" valueType="num">
                                      <p:cBhvr>
                                        <p:cTn id="35" dur="1000" fill="hold"/>
                                        <p:tgtEl>
                                          <p:spTgt spid="128"/>
                                        </p:tgtEl>
                                        <p:attrNameLst>
                                          <p:attrName>ppt_x</p:attrName>
                                        </p:attrNameLst>
                                      </p:cBhvr>
                                      <p:tavLst>
                                        <p:tav tm="0">
                                          <p:val>
                                            <p:strVal val="#ppt_x"/>
                                          </p:val>
                                        </p:tav>
                                        <p:tav tm="100000">
                                          <p:val>
                                            <p:strVal val="#ppt_x"/>
                                          </p:val>
                                        </p:tav>
                                      </p:tavLst>
                                    </p:anim>
                                    <p:anim calcmode="lin" valueType="num">
                                      <p:cBhvr>
                                        <p:cTn id="36"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24"/>
                                        </p:tgtEl>
                                        <p:attrNameLst>
                                          <p:attrName>style.visibility</p:attrName>
                                        </p:attrNameLst>
                                      </p:cBhvr>
                                      <p:to>
                                        <p:strVal val="visible"/>
                                      </p:to>
                                    </p:set>
                                    <p:animEffect transition="in" filter="fade">
                                      <p:cBhvr>
                                        <p:cTn id="41" dur="1000"/>
                                        <p:tgtEl>
                                          <p:spTgt spid="124"/>
                                        </p:tgtEl>
                                      </p:cBhvr>
                                    </p:animEffect>
                                    <p:anim calcmode="lin" valueType="num">
                                      <p:cBhvr>
                                        <p:cTn id="42" dur="1000" fill="hold"/>
                                        <p:tgtEl>
                                          <p:spTgt spid="124"/>
                                        </p:tgtEl>
                                        <p:attrNameLst>
                                          <p:attrName>ppt_x</p:attrName>
                                        </p:attrNameLst>
                                      </p:cBhvr>
                                      <p:tavLst>
                                        <p:tav tm="0">
                                          <p:val>
                                            <p:strVal val="#ppt_x"/>
                                          </p:val>
                                        </p:tav>
                                        <p:tav tm="100000">
                                          <p:val>
                                            <p:strVal val="#ppt_x"/>
                                          </p:val>
                                        </p:tav>
                                      </p:tavLst>
                                    </p:anim>
                                    <p:anim calcmode="lin" valueType="num">
                                      <p:cBhvr>
                                        <p:cTn id="43" dur="1000" fill="hold"/>
                                        <p:tgtEl>
                                          <p:spTgt spid="12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1000" fill="hold"/>
                                        <p:tgtEl>
                                          <p:spTgt spid="6"/>
                                        </p:tgtEl>
                                        <p:attrNameLst>
                                          <p:attrName>ppt_w</p:attrName>
                                        </p:attrNameLst>
                                      </p:cBhvr>
                                      <p:tavLst>
                                        <p:tav tm="0">
                                          <p:val>
                                            <p:fltVal val="0"/>
                                          </p:val>
                                        </p:tav>
                                        <p:tav tm="100000">
                                          <p:val>
                                            <p:strVal val="#ppt_w"/>
                                          </p:val>
                                        </p:tav>
                                      </p:tavLst>
                                    </p:anim>
                                    <p:anim calcmode="lin" valueType="num">
                                      <p:cBhvr>
                                        <p:cTn id="54" dur="1000" fill="hold"/>
                                        <p:tgtEl>
                                          <p:spTgt spid="6"/>
                                        </p:tgtEl>
                                        <p:attrNameLst>
                                          <p:attrName>ppt_h</p:attrName>
                                        </p:attrNameLst>
                                      </p:cBhvr>
                                      <p:tavLst>
                                        <p:tav tm="0">
                                          <p:val>
                                            <p:fltVal val="0"/>
                                          </p:val>
                                        </p:tav>
                                        <p:tav tm="100000">
                                          <p:val>
                                            <p:strVal val="#ppt_h"/>
                                          </p:val>
                                        </p:tav>
                                      </p:tavLst>
                                    </p:anim>
                                    <p:anim calcmode="lin" valueType="num">
                                      <p:cBhvr>
                                        <p:cTn id="55" dur="1000" fill="hold"/>
                                        <p:tgtEl>
                                          <p:spTgt spid="6"/>
                                        </p:tgtEl>
                                        <p:attrNameLst>
                                          <p:attrName>style.rotation</p:attrName>
                                        </p:attrNameLst>
                                      </p:cBhvr>
                                      <p:tavLst>
                                        <p:tav tm="0">
                                          <p:val>
                                            <p:fltVal val="90"/>
                                          </p:val>
                                        </p:tav>
                                        <p:tav tm="100000">
                                          <p:val>
                                            <p:fltVal val="0"/>
                                          </p:val>
                                        </p:tav>
                                      </p:tavLst>
                                    </p:anim>
                                    <p:animEffect transition="in" filter="fade">
                                      <p:cBhvr>
                                        <p:cTn id="56" dur="1000"/>
                                        <p:tgtEl>
                                          <p:spTgt spid="6"/>
                                        </p:tgtEl>
                                      </p:cBhvr>
                                    </p:animEffect>
                                  </p:childTnLst>
                                </p:cTn>
                              </p:par>
                              <p:par>
                                <p:cTn id="57" presetID="3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1000" fill="hold"/>
                                        <p:tgtEl>
                                          <p:spTgt spid="18"/>
                                        </p:tgtEl>
                                        <p:attrNameLst>
                                          <p:attrName>ppt_w</p:attrName>
                                        </p:attrNameLst>
                                      </p:cBhvr>
                                      <p:tavLst>
                                        <p:tav tm="0">
                                          <p:val>
                                            <p:fltVal val="0"/>
                                          </p:val>
                                        </p:tav>
                                        <p:tav tm="100000">
                                          <p:val>
                                            <p:strVal val="#ppt_w"/>
                                          </p:val>
                                        </p:tav>
                                      </p:tavLst>
                                    </p:anim>
                                    <p:anim calcmode="lin" valueType="num">
                                      <p:cBhvr>
                                        <p:cTn id="60" dur="1000" fill="hold"/>
                                        <p:tgtEl>
                                          <p:spTgt spid="18"/>
                                        </p:tgtEl>
                                        <p:attrNameLst>
                                          <p:attrName>ppt_h</p:attrName>
                                        </p:attrNameLst>
                                      </p:cBhvr>
                                      <p:tavLst>
                                        <p:tav tm="0">
                                          <p:val>
                                            <p:fltVal val="0"/>
                                          </p:val>
                                        </p:tav>
                                        <p:tav tm="100000">
                                          <p:val>
                                            <p:strVal val="#ppt_h"/>
                                          </p:val>
                                        </p:tav>
                                      </p:tavLst>
                                    </p:anim>
                                    <p:anim calcmode="lin" valueType="num">
                                      <p:cBhvr>
                                        <p:cTn id="61" dur="1000" fill="hold"/>
                                        <p:tgtEl>
                                          <p:spTgt spid="18"/>
                                        </p:tgtEl>
                                        <p:attrNameLst>
                                          <p:attrName>style.rotation</p:attrName>
                                        </p:attrNameLst>
                                      </p:cBhvr>
                                      <p:tavLst>
                                        <p:tav tm="0">
                                          <p:val>
                                            <p:fltVal val="90"/>
                                          </p:val>
                                        </p:tav>
                                        <p:tav tm="100000">
                                          <p:val>
                                            <p:fltVal val="0"/>
                                          </p:val>
                                        </p:tav>
                                      </p:tavLst>
                                    </p:anim>
                                    <p:animEffect transition="in" filter="fade">
                                      <p:cBhvr>
                                        <p:cTn id="62" dur="1000"/>
                                        <p:tgtEl>
                                          <p:spTgt spid="18"/>
                                        </p:tgtEl>
                                      </p:cBhvr>
                                    </p:animEffect>
                                  </p:childTnLst>
                                </p:cTn>
                              </p:par>
                              <p:par>
                                <p:cTn id="63" presetID="31" presetClass="entr" presetSubtype="0"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1000" fill="hold"/>
                                        <p:tgtEl>
                                          <p:spTgt spid="5"/>
                                        </p:tgtEl>
                                        <p:attrNameLst>
                                          <p:attrName>ppt_w</p:attrName>
                                        </p:attrNameLst>
                                      </p:cBhvr>
                                      <p:tavLst>
                                        <p:tav tm="0">
                                          <p:val>
                                            <p:fltVal val="0"/>
                                          </p:val>
                                        </p:tav>
                                        <p:tav tm="100000">
                                          <p:val>
                                            <p:strVal val="#ppt_w"/>
                                          </p:val>
                                        </p:tav>
                                      </p:tavLst>
                                    </p:anim>
                                    <p:anim calcmode="lin" valueType="num">
                                      <p:cBhvr>
                                        <p:cTn id="66" dur="1000" fill="hold"/>
                                        <p:tgtEl>
                                          <p:spTgt spid="5"/>
                                        </p:tgtEl>
                                        <p:attrNameLst>
                                          <p:attrName>ppt_h</p:attrName>
                                        </p:attrNameLst>
                                      </p:cBhvr>
                                      <p:tavLst>
                                        <p:tav tm="0">
                                          <p:val>
                                            <p:fltVal val="0"/>
                                          </p:val>
                                        </p:tav>
                                        <p:tav tm="100000">
                                          <p:val>
                                            <p:strVal val="#ppt_h"/>
                                          </p:val>
                                        </p:tav>
                                      </p:tavLst>
                                    </p:anim>
                                    <p:anim calcmode="lin" valueType="num">
                                      <p:cBhvr>
                                        <p:cTn id="67" dur="1000" fill="hold"/>
                                        <p:tgtEl>
                                          <p:spTgt spid="5"/>
                                        </p:tgtEl>
                                        <p:attrNameLst>
                                          <p:attrName>style.rotation</p:attrName>
                                        </p:attrNameLst>
                                      </p:cBhvr>
                                      <p:tavLst>
                                        <p:tav tm="0">
                                          <p:val>
                                            <p:fltVal val="90"/>
                                          </p:val>
                                        </p:tav>
                                        <p:tav tm="100000">
                                          <p:val>
                                            <p:fltVal val="0"/>
                                          </p:val>
                                        </p:tav>
                                      </p:tavLst>
                                    </p:anim>
                                    <p:animEffect transition="in" filter="fade">
                                      <p:cBhvr>
                                        <p:cTn id="68" dur="1000"/>
                                        <p:tgtEl>
                                          <p:spTgt spid="5"/>
                                        </p:tgtEl>
                                      </p:cBhvr>
                                    </p:animEffect>
                                  </p:childTnLst>
                                </p:cTn>
                              </p:par>
                              <p:par>
                                <p:cTn id="69" presetID="31" presetClass="entr" presetSubtype="0"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1000" fill="hold"/>
                                        <p:tgtEl>
                                          <p:spTgt spid="21"/>
                                        </p:tgtEl>
                                        <p:attrNameLst>
                                          <p:attrName>ppt_w</p:attrName>
                                        </p:attrNameLst>
                                      </p:cBhvr>
                                      <p:tavLst>
                                        <p:tav tm="0">
                                          <p:val>
                                            <p:fltVal val="0"/>
                                          </p:val>
                                        </p:tav>
                                        <p:tav tm="100000">
                                          <p:val>
                                            <p:strVal val="#ppt_w"/>
                                          </p:val>
                                        </p:tav>
                                      </p:tavLst>
                                    </p:anim>
                                    <p:anim calcmode="lin" valueType="num">
                                      <p:cBhvr>
                                        <p:cTn id="72" dur="1000" fill="hold"/>
                                        <p:tgtEl>
                                          <p:spTgt spid="21"/>
                                        </p:tgtEl>
                                        <p:attrNameLst>
                                          <p:attrName>ppt_h</p:attrName>
                                        </p:attrNameLst>
                                      </p:cBhvr>
                                      <p:tavLst>
                                        <p:tav tm="0">
                                          <p:val>
                                            <p:fltVal val="0"/>
                                          </p:val>
                                        </p:tav>
                                        <p:tav tm="100000">
                                          <p:val>
                                            <p:strVal val="#ppt_h"/>
                                          </p:val>
                                        </p:tav>
                                      </p:tavLst>
                                    </p:anim>
                                    <p:anim calcmode="lin" valueType="num">
                                      <p:cBhvr>
                                        <p:cTn id="73" dur="1000" fill="hold"/>
                                        <p:tgtEl>
                                          <p:spTgt spid="21"/>
                                        </p:tgtEl>
                                        <p:attrNameLst>
                                          <p:attrName>style.rotation</p:attrName>
                                        </p:attrNameLst>
                                      </p:cBhvr>
                                      <p:tavLst>
                                        <p:tav tm="0">
                                          <p:val>
                                            <p:fltVal val="90"/>
                                          </p:val>
                                        </p:tav>
                                        <p:tav tm="100000">
                                          <p:val>
                                            <p:fltVal val="0"/>
                                          </p:val>
                                        </p:tav>
                                      </p:tavLst>
                                    </p:anim>
                                    <p:animEffect transition="in" filter="fade">
                                      <p:cBhvr>
                                        <p:cTn id="74" dur="1000"/>
                                        <p:tgtEl>
                                          <p:spTgt spid="21"/>
                                        </p:tgtEl>
                                      </p:cBhvr>
                                    </p:animEffect>
                                  </p:childTnLst>
                                </p:cTn>
                              </p:par>
                              <p:par>
                                <p:cTn id="75" presetID="31"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1000" fill="hold"/>
                                        <p:tgtEl>
                                          <p:spTgt spid="22"/>
                                        </p:tgtEl>
                                        <p:attrNameLst>
                                          <p:attrName>ppt_w</p:attrName>
                                        </p:attrNameLst>
                                      </p:cBhvr>
                                      <p:tavLst>
                                        <p:tav tm="0">
                                          <p:val>
                                            <p:fltVal val="0"/>
                                          </p:val>
                                        </p:tav>
                                        <p:tav tm="100000">
                                          <p:val>
                                            <p:strVal val="#ppt_w"/>
                                          </p:val>
                                        </p:tav>
                                      </p:tavLst>
                                    </p:anim>
                                    <p:anim calcmode="lin" valueType="num">
                                      <p:cBhvr>
                                        <p:cTn id="78" dur="1000" fill="hold"/>
                                        <p:tgtEl>
                                          <p:spTgt spid="22"/>
                                        </p:tgtEl>
                                        <p:attrNameLst>
                                          <p:attrName>ppt_h</p:attrName>
                                        </p:attrNameLst>
                                      </p:cBhvr>
                                      <p:tavLst>
                                        <p:tav tm="0">
                                          <p:val>
                                            <p:fltVal val="0"/>
                                          </p:val>
                                        </p:tav>
                                        <p:tav tm="100000">
                                          <p:val>
                                            <p:strVal val="#ppt_h"/>
                                          </p:val>
                                        </p:tav>
                                      </p:tavLst>
                                    </p:anim>
                                    <p:anim calcmode="lin" valueType="num">
                                      <p:cBhvr>
                                        <p:cTn id="79" dur="1000" fill="hold"/>
                                        <p:tgtEl>
                                          <p:spTgt spid="22"/>
                                        </p:tgtEl>
                                        <p:attrNameLst>
                                          <p:attrName>style.rotation</p:attrName>
                                        </p:attrNameLst>
                                      </p:cBhvr>
                                      <p:tavLst>
                                        <p:tav tm="0">
                                          <p:val>
                                            <p:fltVal val="90"/>
                                          </p:val>
                                        </p:tav>
                                        <p:tav tm="100000">
                                          <p:val>
                                            <p:fltVal val="0"/>
                                          </p:val>
                                        </p:tav>
                                      </p:tavLst>
                                    </p:anim>
                                    <p:animEffect transition="in" filter="fade">
                                      <p:cBhvr>
                                        <p:cTn id="8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7" grpId="2"/>
      <p:bldP spid="132" grpId="1" animBg="1"/>
      <p:bldP spid="132" grpId="2" animBg="1"/>
      <p:bldP spid="134" grpId="0"/>
      <p:bldP spid="138"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19049" y="0"/>
            <a:ext cx="12172951" cy="6871510"/>
          </a:xfrm>
          <a:prstGeom prst="rect">
            <a:avLst/>
          </a:prstGeom>
        </p:spPr>
      </p:pic>
      <p:sp>
        <p:nvSpPr>
          <p:cNvPr id="149" name="Rectangle 148"/>
          <p:cNvSpPr/>
          <p:nvPr/>
        </p:nvSpPr>
        <p:spPr>
          <a:xfrm>
            <a:off x="19060" y="13510"/>
            <a:ext cx="1220502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id-ID" dirty="0" smtClean="0"/>
              <a:t>Area II Penataan Tata Laksana</a:t>
            </a: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80321" y="6532749"/>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p:txBody>
          <a:bodyPr wrap="square" lIns="0" tIns="0" rIns="0" bIns="0">
            <a:spAutoFit/>
          </a:bodyPr>
          <a:lstStyle>
            <a:lvl1pPr algn="ctr">
              <a:defRPr/>
            </a:lvl1pPr>
          </a:lstStyle>
          <a:p>
            <a:fld id="{B7A3C565-1C17-429D-B9C6-64A8B2B507B2}" type="slidenum">
              <a:rPr lang="en-US" smtClean="0"/>
              <a:t>8</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7" name="Rounded Rectangle 26"/>
          <p:cNvSpPr/>
          <p:nvPr/>
        </p:nvSpPr>
        <p:spPr>
          <a:xfrm>
            <a:off x="380866" y="1004706"/>
            <a:ext cx="3439293" cy="47565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solidFill>
                  <a:schemeClr val="bg1"/>
                </a:solidFill>
                <a:effectLst>
                  <a:outerShdw blurRad="38100" dist="38100" dir="2700000" algn="tl">
                    <a:srgbClr val="000000">
                      <a:alpha val="43137"/>
                    </a:srgbClr>
                  </a:outerShdw>
                </a:effectLst>
              </a:rPr>
              <a:t>Program </a:t>
            </a:r>
            <a:r>
              <a:rPr lang="id-ID" b="1" i="1" dirty="0">
                <a:solidFill>
                  <a:schemeClr val="bg1"/>
                </a:solidFill>
                <a:effectLst>
                  <a:outerShdw blurRad="38100" dist="38100" dir="2700000" algn="tl">
                    <a:srgbClr val="000000">
                      <a:alpha val="43137"/>
                    </a:srgbClr>
                  </a:outerShdw>
                </a:effectLst>
              </a:rPr>
              <a:t>e-Office/ </a:t>
            </a:r>
            <a:r>
              <a:rPr lang="id-ID" b="1" i="1" dirty="0" smtClean="0">
                <a:solidFill>
                  <a:schemeClr val="bg1"/>
                </a:solidFill>
                <a:effectLst>
                  <a:outerShdw blurRad="38100" dist="38100" dir="2700000" algn="tl">
                    <a:srgbClr val="000000">
                      <a:alpha val="43137"/>
                    </a:srgbClr>
                  </a:outerShdw>
                </a:effectLst>
              </a:rPr>
              <a:t>e-Goverment</a:t>
            </a:r>
            <a:endParaRPr lang="id-ID" b="1" i="1" dirty="0">
              <a:solidFill>
                <a:schemeClr val="bg1"/>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239" y="2327832"/>
            <a:ext cx="2935821" cy="2201866"/>
          </a:xfrm>
          <a:prstGeom prst="roundRect">
            <a:avLst/>
          </a:prstGeom>
        </p:spPr>
      </p:pic>
      <p:sp>
        <p:nvSpPr>
          <p:cNvPr id="5" name="TextBox 4"/>
          <p:cNvSpPr txBox="1"/>
          <p:nvPr/>
        </p:nvSpPr>
        <p:spPr>
          <a:xfrm>
            <a:off x="381000" y="1643380"/>
            <a:ext cx="1434465" cy="521970"/>
          </a:xfrm>
          <a:prstGeom prst="rect">
            <a:avLst/>
          </a:prstGeom>
          <a:noFill/>
        </p:spPr>
        <p:txBody>
          <a:bodyPr wrap="square" rtlCol="0">
            <a:spAutoFit/>
          </a:bodyPr>
          <a:lstStyle/>
          <a:p>
            <a:r>
              <a:rPr lang="id-ID" sz="2800" b="1" i="1" dirty="0" smtClean="0"/>
              <a:t>Before</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975" y="4657725"/>
            <a:ext cx="2515870" cy="1887220"/>
          </a:xfrm>
          <a:prstGeom prst="roundRect">
            <a:avLst/>
          </a:prstGeom>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4640" t="6068" r="4360" b="7728"/>
          <a:stretch>
            <a:fillRect/>
          </a:stretch>
        </p:blipFill>
        <p:spPr bwMode="auto">
          <a:xfrm>
            <a:off x="5794375" y="1643380"/>
            <a:ext cx="3303270" cy="2550795"/>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4745990" y="3369310"/>
            <a:ext cx="1226185" cy="521970"/>
          </a:xfrm>
          <a:prstGeom prst="rect">
            <a:avLst/>
          </a:prstGeom>
          <a:noFill/>
        </p:spPr>
        <p:txBody>
          <a:bodyPr wrap="square" rtlCol="0">
            <a:spAutoFit/>
          </a:bodyPr>
          <a:lstStyle/>
          <a:p>
            <a:r>
              <a:rPr lang="id-ID" sz="2800" b="1" i="1" dirty="0" smtClean="0"/>
              <a:t>After</a:t>
            </a:r>
          </a:p>
        </p:txBody>
      </p:sp>
      <p:pic>
        <p:nvPicPr>
          <p:cNvPr id="614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583" b="11807"/>
          <a:stretch>
            <a:fillRect/>
          </a:stretch>
        </p:blipFill>
        <p:spPr bwMode="auto">
          <a:xfrm>
            <a:off x="8735060" y="1429385"/>
            <a:ext cx="3279140" cy="284734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4"/>
          <p:cNvSpPr txBox="1"/>
          <p:nvPr/>
        </p:nvSpPr>
        <p:spPr>
          <a:xfrm>
            <a:off x="1647190" y="1720215"/>
            <a:ext cx="2428240" cy="368300"/>
          </a:xfrm>
          <a:prstGeom prst="rect">
            <a:avLst/>
          </a:prstGeom>
          <a:noFill/>
        </p:spPr>
        <p:txBody>
          <a:bodyPr wrap="square" rtlCol="0">
            <a:spAutoFit/>
          </a:bodyPr>
          <a:lstStyle/>
          <a:p>
            <a:r>
              <a:rPr lang="en-US" altLang="id-ID" b="1" i="1" dirty="0" smtClean="0"/>
              <a:t>Bekerja secara manual</a:t>
            </a:r>
          </a:p>
        </p:txBody>
      </p:sp>
      <p:sp>
        <p:nvSpPr>
          <p:cNvPr id="8" name="TextBox 4"/>
          <p:cNvSpPr txBox="1"/>
          <p:nvPr/>
        </p:nvSpPr>
        <p:spPr>
          <a:xfrm>
            <a:off x="9520555" y="4566285"/>
            <a:ext cx="2352675" cy="1076325"/>
          </a:xfrm>
          <a:prstGeom prst="rect">
            <a:avLst/>
          </a:prstGeom>
          <a:noFill/>
        </p:spPr>
        <p:txBody>
          <a:bodyPr wrap="square" rtlCol="0">
            <a:spAutoFit/>
          </a:bodyPr>
          <a:lstStyle/>
          <a:p>
            <a:pPr algn="ctr"/>
            <a:r>
              <a:rPr lang="en-US" altLang="id-ID" sz="1600" b="1" i="1" dirty="0" smtClean="0"/>
              <a:t>Efesiensi &amp; efektifitas kegiatan dengan memanfaatkan Teknologi Informasi</a:t>
            </a:r>
          </a:p>
        </p:txBody>
      </p:sp>
      <p:sp>
        <p:nvSpPr>
          <p:cNvPr id="18" name="TextBox 25"/>
          <p:cNvSpPr txBox="1"/>
          <p:nvPr/>
        </p:nvSpPr>
        <p:spPr>
          <a:xfrm>
            <a:off x="9265920" y="3631565"/>
            <a:ext cx="2428240" cy="645160"/>
          </a:xfrm>
          <a:prstGeom prst="rect">
            <a:avLst/>
          </a:prstGeom>
          <a:noFill/>
        </p:spPr>
        <p:txBody>
          <a:bodyPr wrap="square" rtlCol="0">
            <a:spAutoFit/>
          </a:bodyPr>
          <a:lstStyle/>
          <a:p>
            <a:pPr algn="ctr"/>
            <a:r>
              <a:rPr lang="en-US" altLang="id-ID" sz="2000" b="1" i="1" dirty="0" smtClean="0"/>
              <a:t>e-Apri</a:t>
            </a:r>
          </a:p>
          <a:p>
            <a:pPr algn="ctr">
              <a:lnSpc>
                <a:spcPct val="100000"/>
              </a:lnSpc>
              <a:spcBef>
                <a:spcPts val="0"/>
              </a:spcBef>
              <a:spcAft>
                <a:spcPts val="0"/>
              </a:spcAft>
            </a:pPr>
            <a:r>
              <a:rPr lang="en-US" altLang="id-ID" sz="1600" b="1" i="1" dirty="0" smtClean="0"/>
              <a:t>Aplikasi Persuratan MA RI</a:t>
            </a:r>
          </a:p>
        </p:txBody>
      </p:sp>
      <p:pic>
        <p:nvPicPr>
          <p:cNvPr id="21" name="Picture 5"/>
          <p:cNvPicPr>
            <a:picLocks noGrp="1" noChangeAspect="1"/>
          </p:cNvPicPr>
          <p:nvPr>
            <p:ph idx="1"/>
          </p:nvPr>
        </p:nvPicPr>
        <p:blipFill>
          <a:blip r:embed="rId8"/>
          <a:srcRect t="-407" r="38985" b="14788"/>
          <a:stretch>
            <a:fillRect/>
          </a:stretch>
        </p:blipFill>
        <p:spPr>
          <a:xfrm>
            <a:off x="5286375" y="3985260"/>
            <a:ext cx="3979545" cy="2237740"/>
          </a:xfrm>
          <a:prstGeom prst="rect">
            <a:avLst/>
          </a:prstGeom>
          <a:noFill/>
          <a:ln>
            <a:noFill/>
          </a:ln>
        </p:spPr>
      </p:pic>
      <p:grpSp>
        <p:nvGrpSpPr>
          <p:cNvPr id="124" name="Group 123"/>
          <p:cNvGrpSpPr/>
          <p:nvPr/>
        </p:nvGrpSpPr>
        <p:grpSpPr>
          <a:xfrm>
            <a:off x="3405505" y="2475230"/>
            <a:ext cx="2144395" cy="894080"/>
            <a:chOff x="8843568" y="2280401"/>
            <a:chExt cx="3260572" cy="3004157"/>
          </a:xfrm>
          <a:solidFill>
            <a:schemeClr val="accent4"/>
          </a:solidFill>
        </p:grpSpPr>
        <p:sp>
          <p:nvSpPr>
            <p:cNvPr id="125" name="Freeform: Shape 124"/>
            <p:cNvSpPr/>
            <p:nvPr/>
          </p:nvSpPr>
          <p:spPr>
            <a:xfrm>
              <a:off x="8843568" y="2280401"/>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Arrow: Pentagon 125"/>
            <p:cNvSpPr/>
            <p:nvPr/>
          </p:nvSpPr>
          <p:spPr>
            <a:xfrm>
              <a:off x="8843568" y="3483352"/>
              <a:ext cx="3260572" cy="63012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7" name="Freeform: Shape 126"/>
            <p:cNvSpPr/>
            <p:nvPr/>
          </p:nvSpPr>
          <p:spPr>
            <a:xfrm flipV="1">
              <a:off x="8843568" y="4234999"/>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fade">
                                      <p:cBhvr>
                                        <p:cTn id="52" dur="1000"/>
                                        <p:tgtEl>
                                          <p:spTgt spid="124"/>
                                        </p:tgtEl>
                                      </p:cBhvr>
                                    </p:animEffect>
                                    <p:anim calcmode="lin" valueType="num">
                                      <p:cBhvr>
                                        <p:cTn id="53" dur="1000" fill="hold"/>
                                        <p:tgtEl>
                                          <p:spTgt spid="124"/>
                                        </p:tgtEl>
                                        <p:attrNameLst>
                                          <p:attrName>ppt_x</p:attrName>
                                        </p:attrNameLst>
                                      </p:cBhvr>
                                      <p:tavLst>
                                        <p:tav tm="0">
                                          <p:val>
                                            <p:strVal val="#ppt_x"/>
                                          </p:val>
                                        </p:tav>
                                        <p:tav tm="100000">
                                          <p:val>
                                            <p:strVal val="#ppt_x"/>
                                          </p:val>
                                        </p:tav>
                                      </p:tavLst>
                                    </p:anim>
                                    <p:anim calcmode="lin" valueType="num">
                                      <p:cBhvr>
                                        <p:cTn id="54" dur="1000" fill="hold"/>
                                        <p:tgtEl>
                                          <p:spTgt spid="1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nodeType="clickEffect">
                                  <p:stCondLst>
                                    <p:cond delay="0"/>
                                  </p:stCondLst>
                                  <p:childTnLst>
                                    <p:set>
                                      <p:cBhvr>
                                        <p:cTn id="63" dur="1" fill="hold">
                                          <p:stCondLst>
                                            <p:cond delay="0"/>
                                          </p:stCondLst>
                                        </p:cTn>
                                        <p:tgtEl>
                                          <p:spTgt spid="1026"/>
                                        </p:tgtEl>
                                        <p:attrNameLst>
                                          <p:attrName>style.visibility</p:attrName>
                                        </p:attrNameLst>
                                      </p:cBhvr>
                                      <p:to>
                                        <p:strVal val="visible"/>
                                      </p:to>
                                    </p:set>
                                    <p:anim calcmode="lin" valueType="num">
                                      <p:cBhvr>
                                        <p:cTn id="64" dur="1000" fill="hold"/>
                                        <p:tgtEl>
                                          <p:spTgt spid="1026"/>
                                        </p:tgtEl>
                                        <p:attrNameLst>
                                          <p:attrName>ppt_w</p:attrName>
                                        </p:attrNameLst>
                                      </p:cBhvr>
                                      <p:tavLst>
                                        <p:tav tm="0">
                                          <p:val>
                                            <p:fltVal val="0"/>
                                          </p:val>
                                        </p:tav>
                                        <p:tav tm="100000">
                                          <p:val>
                                            <p:strVal val="#ppt_w"/>
                                          </p:val>
                                        </p:tav>
                                      </p:tavLst>
                                    </p:anim>
                                    <p:anim calcmode="lin" valueType="num">
                                      <p:cBhvr>
                                        <p:cTn id="65" dur="1000" fill="hold"/>
                                        <p:tgtEl>
                                          <p:spTgt spid="1026"/>
                                        </p:tgtEl>
                                        <p:attrNameLst>
                                          <p:attrName>ppt_h</p:attrName>
                                        </p:attrNameLst>
                                      </p:cBhvr>
                                      <p:tavLst>
                                        <p:tav tm="0">
                                          <p:val>
                                            <p:fltVal val="0"/>
                                          </p:val>
                                        </p:tav>
                                        <p:tav tm="100000">
                                          <p:val>
                                            <p:strVal val="#ppt_h"/>
                                          </p:val>
                                        </p:tav>
                                      </p:tavLst>
                                    </p:anim>
                                    <p:anim calcmode="lin" valueType="num">
                                      <p:cBhvr>
                                        <p:cTn id="66" dur="1000" fill="hold"/>
                                        <p:tgtEl>
                                          <p:spTgt spid="1026"/>
                                        </p:tgtEl>
                                        <p:attrNameLst>
                                          <p:attrName>style.rotation</p:attrName>
                                        </p:attrNameLst>
                                      </p:cBhvr>
                                      <p:tavLst>
                                        <p:tav tm="0">
                                          <p:val>
                                            <p:fltVal val="90"/>
                                          </p:val>
                                        </p:tav>
                                        <p:tav tm="100000">
                                          <p:val>
                                            <p:fltVal val="0"/>
                                          </p:val>
                                        </p:tav>
                                      </p:tavLst>
                                    </p:anim>
                                    <p:animEffect transition="in" filter="fade">
                                      <p:cBhvr>
                                        <p:cTn id="67" dur="1000"/>
                                        <p:tgtEl>
                                          <p:spTgt spid="1026"/>
                                        </p:tgtEl>
                                      </p:cBhvr>
                                    </p:animEffect>
                                  </p:childTnLst>
                                </p:cTn>
                              </p:par>
                              <p:par>
                                <p:cTn id="68" presetID="31" presetClass="entr" presetSubtype="0" fill="hold" nodeType="withEffect">
                                  <p:stCondLst>
                                    <p:cond delay="0"/>
                                  </p:stCondLst>
                                  <p:childTnLst>
                                    <p:set>
                                      <p:cBhvr>
                                        <p:cTn id="69" dur="1" fill="hold">
                                          <p:stCondLst>
                                            <p:cond delay="0"/>
                                          </p:stCondLst>
                                        </p:cTn>
                                        <p:tgtEl>
                                          <p:spTgt spid="6146"/>
                                        </p:tgtEl>
                                        <p:attrNameLst>
                                          <p:attrName>style.visibility</p:attrName>
                                        </p:attrNameLst>
                                      </p:cBhvr>
                                      <p:to>
                                        <p:strVal val="visible"/>
                                      </p:to>
                                    </p:set>
                                    <p:anim calcmode="lin" valueType="num">
                                      <p:cBhvr>
                                        <p:cTn id="70" dur="1000" fill="hold"/>
                                        <p:tgtEl>
                                          <p:spTgt spid="6146"/>
                                        </p:tgtEl>
                                        <p:attrNameLst>
                                          <p:attrName>ppt_w</p:attrName>
                                        </p:attrNameLst>
                                      </p:cBhvr>
                                      <p:tavLst>
                                        <p:tav tm="0">
                                          <p:val>
                                            <p:fltVal val="0"/>
                                          </p:val>
                                        </p:tav>
                                        <p:tav tm="100000">
                                          <p:val>
                                            <p:strVal val="#ppt_w"/>
                                          </p:val>
                                        </p:tav>
                                      </p:tavLst>
                                    </p:anim>
                                    <p:anim calcmode="lin" valueType="num">
                                      <p:cBhvr>
                                        <p:cTn id="71" dur="1000" fill="hold"/>
                                        <p:tgtEl>
                                          <p:spTgt spid="6146"/>
                                        </p:tgtEl>
                                        <p:attrNameLst>
                                          <p:attrName>ppt_h</p:attrName>
                                        </p:attrNameLst>
                                      </p:cBhvr>
                                      <p:tavLst>
                                        <p:tav tm="0">
                                          <p:val>
                                            <p:fltVal val="0"/>
                                          </p:val>
                                        </p:tav>
                                        <p:tav tm="100000">
                                          <p:val>
                                            <p:strVal val="#ppt_h"/>
                                          </p:val>
                                        </p:tav>
                                      </p:tavLst>
                                    </p:anim>
                                    <p:anim calcmode="lin" valueType="num">
                                      <p:cBhvr>
                                        <p:cTn id="72" dur="1000" fill="hold"/>
                                        <p:tgtEl>
                                          <p:spTgt spid="6146"/>
                                        </p:tgtEl>
                                        <p:attrNameLst>
                                          <p:attrName>style.rotation</p:attrName>
                                        </p:attrNameLst>
                                      </p:cBhvr>
                                      <p:tavLst>
                                        <p:tav tm="0">
                                          <p:val>
                                            <p:fltVal val="90"/>
                                          </p:val>
                                        </p:tav>
                                        <p:tav tm="100000">
                                          <p:val>
                                            <p:fltVal val="0"/>
                                          </p:val>
                                        </p:tav>
                                      </p:tavLst>
                                    </p:anim>
                                    <p:animEffect transition="in" filter="fade">
                                      <p:cBhvr>
                                        <p:cTn id="73" dur="1000"/>
                                        <p:tgtEl>
                                          <p:spTgt spid="6146"/>
                                        </p:tgtEl>
                                      </p:cBhvr>
                                    </p:animEffect>
                                  </p:childTnLst>
                                </p:cTn>
                              </p:par>
                              <p:par>
                                <p:cTn id="74" presetID="31" presetClass="entr" presetSubtype="0" fill="hold" nodeType="with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1000" fill="hold"/>
                                        <p:tgtEl>
                                          <p:spTgt spid="21"/>
                                        </p:tgtEl>
                                        <p:attrNameLst>
                                          <p:attrName>ppt_w</p:attrName>
                                        </p:attrNameLst>
                                      </p:cBhvr>
                                      <p:tavLst>
                                        <p:tav tm="0">
                                          <p:val>
                                            <p:fltVal val="0"/>
                                          </p:val>
                                        </p:tav>
                                        <p:tav tm="100000">
                                          <p:val>
                                            <p:strVal val="#ppt_w"/>
                                          </p:val>
                                        </p:tav>
                                      </p:tavLst>
                                    </p:anim>
                                    <p:anim calcmode="lin" valueType="num">
                                      <p:cBhvr>
                                        <p:cTn id="77" dur="1000" fill="hold"/>
                                        <p:tgtEl>
                                          <p:spTgt spid="21"/>
                                        </p:tgtEl>
                                        <p:attrNameLst>
                                          <p:attrName>ppt_h</p:attrName>
                                        </p:attrNameLst>
                                      </p:cBhvr>
                                      <p:tavLst>
                                        <p:tav tm="0">
                                          <p:val>
                                            <p:fltVal val="0"/>
                                          </p:val>
                                        </p:tav>
                                        <p:tav tm="100000">
                                          <p:val>
                                            <p:strVal val="#ppt_h"/>
                                          </p:val>
                                        </p:tav>
                                      </p:tavLst>
                                    </p:anim>
                                    <p:anim calcmode="lin" valueType="num">
                                      <p:cBhvr>
                                        <p:cTn id="78" dur="1000" fill="hold"/>
                                        <p:tgtEl>
                                          <p:spTgt spid="21"/>
                                        </p:tgtEl>
                                        <p:attrNameLst>
                                          <p:attrName>style.rotation</p:attrName>
                                        </p:attrNameLst>
                                      </p:cBhvr>
                                      <p:tavLst>
                                        <p:tav tm="0">
                                          <p:val>
                                            <p:fltVal val="90"/>
                                          </p:val>
                                        </p:tav>
                                        <p:tav tm="100000">
                                          <p:val>
                                            <p:fltVal val="0"/>
                                          </p:val>
                                        </p:tav>
                                      </p:tavLst>
                                    </p:anim>
                                    <p:animEffect transition="in" filter="fade">
                                      <p:cBhvr>
                                        <p:cTn id="79" dur="1000"/>
                                        <p:tgtEl>
                                          <p:spTgt spid="21"/>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8"/>
                                        </p:tgtEl>
                                        <p:attrNameLst>
                                          <p:attrName>style.visibility</p:attrName>
                                        </p:attrNameLst>
                                      </p:cBhvr>
                                      <p:to>
                                        <p:strVal val="visible"/>
                                      </p:to>
                                    </p:set>
                                    <p:anim calcmode="lin" valueType="num">
                                      <p:cBhvr>
                                        <p:cTn id="82" dur="1000" fill="hold"/>
                                        <p:tgtEl>
                                          <p:spTgt spid="8"/>
                                        </p:tgtEl>
                                        <p:attrNameLst>
                                          <p:attrName>ppt_w</p:attrName>
                                        </p:attrNameLst>
                                      </p:cBhvr>
                                      <p:tavLst>
                                        <p:tav tm="0">
                                          <p:val>
                                            <p:fltVal val="0"/>
                                          </p:val>
                                        </p:tav>
                                        <p:tav tm="100000">
                                          <p:val>
                                            <p:strVal val="#ppt_w"/>
                                          </p:val>
                                        </p:tav>
                                      </p:tavLst>
                                    </p:anim>
                                    <p:anim calcmode="lin" valueType="num">
                                      <p:cBhvr>
                                        <p:cTn id="83" dur="1000" fill="hold"/>
                                        <p:tgtEl>
                                          <p:spTgt spid="8"/>
                                        </p:tgtEl>
                                        <p:attrNameLst>
                                          <p:attrName>ppt_h</p:attrName>
                                        </p:attrNameLst>
                                      </p:cBhvr>
                                      <p:tavLst>
                                        <p:tav tm="0">
                                          <p:val>
                                            <p:fltVal val="0"/>
                                          </p:val>
                                        </p:tav>
                                        <p:tav tm="100000">
                                          <p:val>
                                            <p:strVal val="#ppt_h"/>
                                          </p:val>
                                        </p:tav>
                                      </p:tavLst>
                                    </p:anim>
                                    <p:anim calcmode="lin" valueType="num">
                                      <p:cBhvr>
                                        <p:cTn id="84" dur="1000" fill="hold"/>
                                        <p:tgtEl>
                                          <p:spTgt spid="8"/>
                                        </p:tgtEl>
                                        <p:attrNameLst>
                                          <p:attrName>style.rotation</p:attrName>
                                        </p:attrNameLst>
                                      </p:cBhvr>
                                      <p:tavLst>
                                        <p:tav tm="0">
                                          <p:val>
                                            <p:fltVal val="90"/>
                                          </p:val>
                                        </p:tav>
                                        <p:tav tm="100000">
                                          <p:val>
                                            <p:fltVal val="0"/>
                                          </p:val>
                                        </p:tav>
                                      </p:tavLst>
                                    </p:anim>
                                    <p:animEffect transition="in" filter="fade">
                                      <p:cBhvr>
                                        <p:cTn id="85" dur="1000"/>
                                        <p:tgtEl>
                                          <p:spTgt spid="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p:cTn id="88" dur="1000" fill="hold"/>
                                        <p:tgtEl>
                                          <p:spTgt spid="18"/>
                                        </p:tgtEl>
                                        <p:attrNameLst>
                                          <p:attrName>ppt_w</p:attrName>
                                        </p:attrNameLst>
                                      </p:cBhvr>
                                      <p:tavLst>
                                        <p:tav tm="0">
                                          <p:val>
                                            <p:fltVal val="0"/>
                                          </p:val>
                                        </p:tav>
                                        <p:tav tm="100000">
                                          <p:val>
                                            <p:strVal val="#ppt_w"/>
                                          </p:val>
                                        </p:tav>
                                      </p:tavLst>
                                    </p:anim>
                                    <p:anim calcmode="lin" valueType="num">
                                      <p:cBhvr>
                                        <p:cTn id="89" dur="1000" fill="hold"/>
                                        <p:tgtEl>
                                          <p:spTgt spid="18"/>
                                        </p:tgtEl>
                                        <p:attrNameLst>
                                          <p:attrName>ppt_h</p:attrName>
                                        </p:attrNameLst>
                                      </p:cBhvr>
                                      <p:tavLst>
                                        <p:tav tm="0">
                                          <p:val>
                                            <p:fltVal val="0"/>
                                          </p:val>
                                        </p:tav>
                                        <p:tav tm="100000">
                                          <p:val>
                                            <p:strVal val="#ppt_h"/>
                                          </p:val>
                                        </p:tav>
                                      </p:tavLst>
                                    </p:anim>
                                    <p:anim calcmode="lin" valueType="num">
                                      <p:cBhvr>
                                        <p:cTn id="90" dur="1000" fill="hold"/>
                                        <p:tgtEl>
                                          <p:spTgt spid="18"/>
                                        </p:tgtEl>
                                        <p:attrNameLst>
                                          <p:attrName>style.rotation</p:attrName>
                                        </p:attrNameLst>
                                      </p:cBhvr>
                                      <p:tavLst>
                                        <p:tav tm="0">
                                          <p:val>
                                            <p:fltVal val="90"/>
                                          </p:val>
                                        </p:tav>
                                        <p:tav tm="100000">
                                          <p:val>
                                            <p:fltVal val="0"/>
                                          </p:val>
                                        </p:tav>
                                      </p:tavLst>
                                    </p:anim>
                                    <p:animEffect transition="in" filter="fade">
                                      <p:cBhvr>
                                        <p:cTn id="9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5" grpId="0"/>
      <p:bldP spid="26" grpId="0"/>
      <p:bldP spid="7" grpId="0"/>
      <p:bldP spid="8"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19049" y="0"/>
            <a:ext cx="12172951" cy="6871510"/>
          </a:xfrm>
          <a:prstGeom prst="rect">
            <a:avLst/>
          </a:prstGeom>
        </p:spPr>
      </p:pic>
      <p:sp>
        <p:nvSpPr>
          <p:cNvPr id="149" name="Rectangle 148"/>
          <p:cNvSpPr/>
          <p:nvPr/>
        </p:nvSpPr>
        <p:spPr>
          <a:xfrm>
            <a:off x="19060" y="13510"/>
            <a:ext cx="1220502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id-ID" dirty="0" smtClean="0"/>
              <a:t>Area II Penataan Tata Laksana</a:t>
            </a: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p:txBody>
          <a:bodyPr wrap="square" lIns="0" tIns="0" rIns="0" bIns="0">
            <a:spAutoFit/>
          </a:bodyPr>
          <a:lstStyle>
            <a:lvl1pPr algn="ctr">
              <a:defRPr/>
            </a:lvl1pPr>
          </a:lstStyle>
          <a:p>
            <a:fld id="{B7A3C565-1C17-429D-B9C6-64A8B2B507B2}" type="slidenum">
              <a:rPr lang="en-US" smtClean="0"/>
              <a:t>9</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5" name="TextBox 4"/>
          <p:cNvSpPr txBox="1"/>
          <p:nvPr/>
        </p:nvSpPr>
        <p:spPr>
          <a:xfrm>
            <a:off x="8612505" y="4493260"/>
            <a:ext cx="1434465" cy="521970"/>
          </a:xfrm>
          <a:prstGeom prst="rect">
            <a:avLst/>
          </a:prstGeom>
          <a:noFill/>
        </p:spPr>
        <p:txBody>
          <a:bodyPr wrap="square" rtlCol="0">
            <a:spAutoFit/>
          </a:bodyPr>
          <a:lstStyle/>
          <a:p>
            <a:r>
              <a:rPr lang="en-US" altLang="id-ID" sz="2800" b="1" i="1" dirty="0" smtClean="0"/>
              <a:t>After</a:t>
            </a:r>
          </a:p>
        </p:txBody>
      </p:sp>
      <p:sp>
        <p:nvSpPr>
          <p:cNvPr id="10" name="Rounded Rectangle 9"/>
          <p:cNvSpPr/>
          <p:nvPr/>
        </p:nvSpPr>
        <p:spPr>
          <a:xfrm>
            <a:off x="380866" y="1319031"/>
            <a:ext cx="3439293" cy="47565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b="1" i="1" dirty="0" smtClean="0">
                <a:solidFill>
                  <a:schemeClr val="bg1"/>
                </a:solidFill>
                <a:effectLst>
                  <a:outerShdw blurRad="38100" dist="38100" dir="2700000" algn="tl">
                    <a:srgbClr val="000000">
                      <a:alpha val="43137"/>
                    </a:srgbClr>
                  </a:outerShdw>
                </a:effectLst>
              </a:rPr>
              <a:t>SOP Kegiatan</a:t>
            </a:r>
          </a:p>
        </p:txBody>
      </p:sp>
      <p:pic>
        <p:nvPicPr>
          <p:cNvPr id="11" name="Content Placeholder 10"/>
          <p:cNvPicPr>
            <a:picLocks noGrp="1" noChangeAspect="1"/>
          </p:cNvPicPr>
          <p:nvPr>
            <p:ph sz="half" idx="1"/>
          </p:nvPr>
        </p:nvPicPr>
        <p:blipFill>
          <a:blip r:embed="rId4"/>
          <a:srcRect l="4310" t="24732" r="31856" b="35194"/>
          <a:stretch>
            <a:fillRect/>
          </a:stretch>
        </p:blipFill>
        <p:spPr>
          <a:xfrm>
            <a:off x="381000" y="2316480"/>
            <a:ext cx="5181600" cy="2912745"/>
          </a:xfrm>
          <a:prstGeom prst="rect">
            <a:avLst/>
          </a:prstGeom>
        </p:spPr>
      </p:pic>
      <p:sp>
        <p:nvSpPr>
          <p:cNvPr id="12" name="TextBox 25"/>
          <p:cNvSpPr txBox="1"/>
          <p:nvPr/>
        </p:nvSpPr>
        <p:spPr>
          <a:xfrm>
            <a:off x="586105" y="1794510"/>
            <a:ext cx="1348740" cy="521970"/>
          </a:xfrm>
          <a:prstGeom prst="rect">
            <a:avLst/>
          </a:prstGeom>
          <a:noFill/>
        </p:spPr>
        <p:txBody>
          <a:bodyPr wrap="square" rtlCol="0">
            <a:spAutoFit/>
          </a:bodyPr>
          <a:lstStyle/>
          <a:p>
            <a:r>
              <a:rPr lang="en-US" altLang="id-ID" sz="2800" b="1" i="1" dirty="0" smtClean="0"/>
              <a:t>Before</a:t>
            </a:r>
          </a:p>
        </p:txBody>
      </p:sp>
      <p:sp>
        <p:nvSpPr>
          <p:cNvPr id="13" name="TextBox 25"/>
          <p:cNvSpPr txBox="1"/>
          <p:nvPr/>
        </p:nvSpPr>
        <p:spPr>
          <a:xfrm>
            <a:off x="381000" y="5364480"/>
            <a:ext cx="5452110" cy="398780"/>
          </a:xfrm>
          <a:prstGeom prst="rect">
            <a:avLst/>
          </a:prstGeom>
          <a:noFill/>
        </p:spPr>
        <p:txBody>
          <a:bodyPr wrap="square" rtlCol="0">
            <a:spAutoFit/>
          </a:bodyPr>
          <a:lstStyle/>
          <a:p>
            <a:pPr algn="ctr"/>
            <a:r>
              <a:rPr lang="en-US" altLang="id-ID" sz="2000" b="1" i="1" dirty="0" smtClean="0"/>
              <a:t>SOP Sudah ada tetapi tidak dilakukan reviu </a:t>
            </a:r>
          </a:p>
        </p:txBody>
      </p:sp>
      <p:pic>
        <p:nvPicPr>
          <p:cNvPr id="14" name="Picture 3"/>
          <p:cNvPicPr>
            <a:picLocks noGrp="1" noChangeAspect="1"/>
          </p:cNvPicPr>
          <p:nvPr>
            <p:ph sz="half" idx="2"/>
          </p:nvPr>
        </p:nvPicPr>
        <p:blipFill>
          <a:blip r:embed="rId5"/>
          <a:srcRect l="3416" t="29884" r="27486" b="45454"/>
          <a:stretch>
            <a:fillRect/>
          </a:stretch>
        </p:blipFill>
        <p:spPr>
          <a:xfrm>
            <a:off x="6247765" y="1186180"/>
            <a:ext cx="5648960" cy="3175635"/>
          </a:xfrm>
          <a:prstGeom prst="rect">
            <a:avLst/>
          </a:prstGeom>
          <a:noFill/>
          <a:ln>
            <a:noFill/>
          </a:ln>
        </p:spPr>
      </p:pic>
      <p:sp>
        <p:nvSpPr>
          <p:cNvPr id="15" name="TextBox 25"/>
          <p:cNvSpPr txBox="1"/>
          <p:nvPr/>
        </p:nvSpPr>
        <p:spPr>
          <a:xfrm>
            <a:off x="6444615" y="5015230"/>
            <a:ext cx="5452110" cy="706755"/>
          </a:xfrm>
          <a:prstGeom prst="rect">
            <a:avLst/>
          </a:prstGeom>
          <a:noFill/>
        </p:spPr>
        <p:txBody>
          <a:bodyPr wrap="square" rtlCol="0">
            <a:spAutoFit/>
          </a:bodyPr>
          <a:lstStyle/>
          <a:p>
            <a:pPr algn="ctr"/>
            <a:r>
              <a:rPr lang="en-US" altLang="id-ID" sz="2000" b="1" i="1" dirty="0" smtClean="0"/>
              <a:t>SOP Sudah dilakukan reviu baik dari Kepaniteraan &amp; Kesekretariatan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2"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par>
                                <p:cTn id="33" presetID="53" presetClass="entr" presetSubtype="16"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animEffect transition="in" filter="fade">
                                      <p:cBhvr>
                                        <p:cTn id="54" dur="500"/>
                                        <p:tgtEl>
                                          <p:spTgt spid="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0" grpId="1" animBg="1"/>
      <p:bldP spid="10" grpId="2" animBg="1"/>
      <p:bldP spid="12"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19049" y="0"/>
            <a:ext cx="12172951" cy="6871510"/>
          </a:xfrm>
          <a:prstGeom prst="rect">
            <a:avLst/>
          </a:prstGeom>
        </p:spPr>
      </p:pic>
      <p:sp>
        <p:nvSpPr>
          <p:cNvPr id="149" name="Rectangle 148"/>
          <p:cNvSpPr/>
          <p:nvPr/>
        </p:nvSpPr>
        <p:spPr>
          <a:xfrm>
            <a:off x="-24755" y="13510"/>
            <a:ext cx="1220502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7020" y="338055"/>
            <a:ext cx="7850995" cy="646331"/>
          </a:xfrm>
        </p:spPr>
        <p:txBody>
          <a:bodyPr/>
          <a:lstStyle/>
          <a:p>
            <a:r>
              <a:rPr lang="id-ID" dirty="0" smtClean="0"/>
              <a:t>Area II Penataan Tata Laksana</a:t>
            </a: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10</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7" name="Rounded Rectangle 26"/>
          <p:cNvSpPr/>
          <p:nvPr/>
        </p:nvSpPr>
        <p:spPr>
          <a:xfrm>
            <a:off x="675506" y="1070111"/>
            <a:ext cx="3178037" cy="47565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solidFill>
                  <a:schemeClr val="bg1"/>
                </a:solidFill>
                <a:effectLst>
                  <a:outerShdw blurRad="38100" dist="38100" dir="2700000" algn="tl">
                    <a:srgbClr val="000000">
                      <a:alpha val="43137"/>
                    </a:srgbClr>
                  </a:outerShdw>
                </a:effectLst>
              </a:rPr>
              <a:t>Keterbukaan Informasi Publik</a:t>
            </a:r>
            <a:endParaRPr lang="id-ID" b="1" i="1" dirty="0">
              <a:solidFill>
                <a:schemeClr val="bg1"/>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418" t="11363" r="21972" b="3935"/>
          <a:stretch>
            <a:fillRect/>
          </a:stretch>
        </p:blipFill>
        <p:spPr bwMode="auto">
          <a:xfrm>
            <a:off x="381001" y="2070757"/>
            <a:ext cx="4155638" cy="264909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489" b="3365"/>
          <a:stretch>
            <a:fillRect/>
          </a:stretch>
        </p:blipFill>
        <p:spPr bwMode="auto">
          <a:xfrm>
            <a:off x="4984824" y="1310973"/>
            <a:ext cx="3552029" cy="227838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245234" y="5061284"/>
            <a:ext cx="4427169" cy="646331"/>
          </a:xfrm>
          <a:prstGeom prst="rect">
            <a:avLst/>
          </a:prstGeom>
          <a:noFill/>
        </p:spPr>
        <p:txBody>
          <a:bodyPr wrap="square" rtlCol="0">
            <a:spAutoFit/>
          </a:bodyPr>
          <a:lstStyle/>
          <a:p>
            <a:pPr algn="ctr"/>
            <a:r>
              <a:rPr lang="id-ID" b="1" dirty="0" smtClean="0"/>
              <a:t>Website PA.Amuntai</a:t>
            </a:r>
            <a:endParaRPr lang="en-ID" b="1" dirty="0" smtClean="0"/>
          </a:p>
          <a:p>
            <a:pPr algn="ctr"/>
            <a:r>
              <a:rPr lang="en-ID" b="1" i="1" dirty="0"/>
              <a:t>p</a:t>
            </a:r>
            <a:r>
              <a:rPr lang="en-ID" b="1" i="1" dirty="0" smtClean="0"/>
              <a:t>a.amuntai.go.id</a:t>
            </a:r>
            <a:endParaRPr lang="id-ID" b="1" i="1" dirty="0"/>
          </a:p>
        </p:txBody>
      </p:sp>
      <p:sp>
        <p:nvSpPr>
          <p:cNvPr id="29" name="TextBox 28"/>
          <p:cNvSpPr txBox="1"/>
          <p:nvPr/>
        </p:nvSpPr>
        <p:spPr>
          <a:xfrm>
            <a:off x="8193805" y="2127000"/>
            <a:ext cx="3998195" cy="646331"/>
          </a:xfrm>
          <a:prstGeom prst="rect">
            <a:avLst/>
          </a:prstGeom>
          <a:noFill/>
        </p:spPr>
        <p:txBody>
          <a:bodyPr wrap="square" rtlCol="0">
            <a:spAutoFit/>
          </a:bodyPr>
          <a:lstStyle/>
          <a:p>
            <a:pPr algn="ctr"/>
            <a:r>
              <a:rPr lang="id-ID" b="1" dirty="0" smtClean="0"/>
              <a:t>Penelusuran Perkara </a:t>
            </a:r>
            <a:r>
              <a:rPr lang="id-ID" b="1" i="1" dirty="0" smtClean="0"/>
              <a:t>Realtime</a:t>
            </a:r>
            <a:endParaRPr lang="en-ID" b="1" i="1" dirty="0" smtClean="0"/>
          </a:p>
          <a:p>
            <a:pPr algn="ctr"/>
            <a:r>
              <a:rPr lang="en-ID" b="1" i="1" dirty="0"/>
              <a:t>s</a:t>
            </a:r>
            <a:r>
              <a:rPr lang="en-ID" b="1" i="1" dirty="0" smtClean="0"/>
              <a:t>ipp.pa-amuntai.go.id</a:t>
            </a:r>
            <a:endParaRPr lang="id-ID" b="1" i="1" dirty="0"/>
          </a:p>
        </p:txBody>
      </p:sp>
      <p:pic>
        <p:nvPicPr>
          <p:cNvPr id="102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2946" t="14127" r="24375" b="4481"/>
          <a:stretch>
            <a:fillRect/>
          </a:stretch>
        </p:blipFill>
        <p:spPr bwMode="auto">
          <a:xfrm>
            <a:off x="4672330" y="3768725"/>
            <a:ext cx="4166235" cy="2619375"/>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8838565" y="4519930"/>
            <a:ext cx="3308985" cy="922020"/>
          </a:xfrm>
          <a:prstGeom prst="rect">
            <a:avLst/>
          </a:prstGeom>
          <a:noFill/>
        </p:spPr>
        <p:txBody>
          <a:bodyPr wrap="square" rtlCol="0">
            <a:spAutoFit/>
          </a:bodyPr>
          <a:lstStyle/>
          <a:p>
            <a:pPr algn="ctr"/>
            <a:r>
              <a:rPr lang="en-ID" b="1" dirty="0" smtClean="0"/>
              <a:t>Media </a:t>
            </a:r>
            <a:r>
              <a:rPr lang="en-ID" b="1" dirty="0" err="1" smtClean="0"/>
              <a:t>Sosial</a:t>
            </a:r>
            <a:endParaRPr lang="en-ID" b="1" dirty="0" smtClean="0"/>
          </a:p>
          <a:p>
            <a:pPr algn="ctr"/>
            <a:r>
              <a:rPr lang="en-ID" b="1" i="1" dirty="0" err="1" smtClean="0"/>
              <a:t>Instagram</a:t>
            </a:r>
            <a:r>
              <a:rPr lang="en-ID" b="1" i="1" dirty="0" smtClean="0"/>
              <a:t> </a:t>
            </a:r>
          </a:p>
          <a:p>
            <a:pPr algn="ctr"/>
            <a:r>
              <a:rPr lang="en-US" altLang="en-ID" b="1" i="1" dirty="0" smtClean="0"/>
              <a:t>@</a:t>
            </a:r>
            <a:r>
              <a:rPr lang="en-ID" b="1" i="1" dirty="0" err="1" smtClean="0"/>
              <a:t>p</a:t>
            </a:r>
            <a:r>
              <a:rPr lang="en-US" altLang="en-ID" b="1" i="1" dirty="0" err="1" smtClean="0"/>
              <a:t>engadilan_agama_amuntai</a:t>
            </a:r>
            <a:endParaRPr lang="id-ID"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p:cTn id="14" dur="1000" fill="hold"/>
                                        <p:tgtEl>
                                          <p:spTgt spid="2050"/>
                                        </p:tgtEl>
                                        <p:attrNameLst>
                                          <p:attrName>ppt_w</p:attrName>
                                        </p:attrNameLst>
                                      </p:cBhvr>
                                      <p:tavLst>
                                        <p:tav tm="0">
                                          <p:val>
                                            <p:fltVal val="0"/>
                                          </p:val>
                                        </p:tav>
                                        <p:tav tm="100000">
                                          <p:val>
                                            <p:strVal val="#ppt_w"/>
                                          </p:val>
                                        </p:tav>
                                      </p:tavLst>
                                    </p:anim>
                                    <p:anim calcmode="lin" valueType="num">
                                      <p:cBhvr>
                                        <p:cTn id="15" dur="1000" fill="hold"/>
                                        <p:tgtEl>
                                          <p:spTgt spid="2050"/>
                                        </p:tgtEl>
                                        <p:attrNameLst>
                                          <p:attrName>ppt_h</p:attrName>
                                        </p:attrNameLst>
                                      </p:cBhvr>
                                      <p:tavLst>
                                        <p:tav tm="0">
                                          <p:val>
                                            <p:fltVal val="0"/>
                                          </p:val>
                                        </p:tav>
                                        <p:tav tm="100000">
                                          <p:val>
                                            <p:strVal val="#ppt_h"/>
                                          </p:val>
                                        </p:tav>
                                      </p:tavLst>
                                    </p:anim>
                                    <p:anim calcmode="lin" valueType="num">
                                      <p:cBhvr>
                                        <p:cTn id="16" dur="1000" fill="hold"/>
                                        <p:tgtEl>
                                          <p:spTgt spid="2050"/>
                                        </p:tgtEl>
                                        <p:attrNameLst>
                                          <p:attrName>style.rotation</p:attrName>
                                        </p:attrNameLst>
                                      </p:cBhvr>
                                      <p:tavLst>
                                        <p:tav tm="0">
                                          <p:val>
                                            <p:fltVal val="90"/>
                                          </p:val>
                                        </p:tav>
                                        <p:tav tm="100000">
                                          <p:val>
                                            <p:fltVal val="0"/>
                                          </p:val>
                                        </p:tav>
                                      </p:tavLst>
                                    </p:anim>
                                    <p:animEffect transition="in" filter="fade">
                                      <p:cBhvr>
                                        <p:cTn id="17" dur="1000"/>
                                        <p:tgtEl>
                                          <p:spTgt spid="2050"/>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1000" fill="hold"/>
                                        <p:tgtEl>
                                          <p:spTgt spid="28"/>
                                        </p:tgtEl>
                                        <p:attrNameLst>
                                          <p:attrName>ppt_w</p:attrName>
                                        </p:attrNameLst>
                                      </p:cBhvr>
                                      <p:tavLst>
                                        <p:tav tm="0">
                                          <p:val>
                                            <p:fltVal val="0"/>
                                          </p:val>
                                        </p:tav>
                                        <p:tav tm="100000">
                                          <p:val>
                                            <p:strVal val="#ppt_w"/>
                                          </p:val>
                                        </p:tav>
                                      </p:tavLst>
                                    </p:anim>
                                    <p:anim calcmode="lin" valueType="num">
                                      <p:cBhvr>
                                        <p:cTn id="21" dur="1000" fill="hold"/>
                                        <p:tgtEl>
                                          <p:spTgt spid="28"/>
                                        </p:tgtEl>
                                        <p:attrNameLst>
                                          <p:attrName>ppt_h</p:attrName>
                                        </p:attrNameLst>
                                      </p:cBhvr>
                                      <p:tavLst>
                                        <p:tav tm="0">
                                          <p:val>
                                            <p:fltVal val="0"/>
                                          </p:val>
                                        </p:tav>
                                        <p:tav tm="100000">
                                          <p:val>
                                            <p:strVal val="#ppt_h"/>
                                          </p:val>
                                        </p:tav>
                                      </p:tavLst>
                                    </p:anim>
                                    <p:anim calcmode="lin" valueType="num">
                                      <p:cBhvr>
                                        <p:cTn id="22" dur="1000" fill="hold"/>
                                        <p:tgtEl>
                                          <p:spTgt spid="28"/>
                                        </p:tgtEl>
                                        <p:attrNameLst>
                                          <p:attrName>style.rotation</p:attrName>
                                        </p:attrNameLst>
                                      </p:cBhvr>
                                      <p:tavLst>
                                        <p:tav tm="0">
                                          <p:val>
                                            <p:fltVal val="90"/>
                                          </p:val>
                                        </p:tav>
                                        <p:tav tm="100000">
                                          <p:val>
                                            <p:fltVal val="0"/>
                                          </p:val>
                                        </p:tav>
                                      </p:tavLst>
                                    </p:anim>
                                    <p:animEffect transition="in" filter="fade">
                                      <p:cBhvr>
                                        <p:cTn id="23" dur="1000"/>
                                        <p:tgtEl>
                                          <p:spTgt spid="28"/>
                                        </p:tgtEl>
                                      </p:cBhvr>
                                    </p:animEffect>
                                  </p:childTnLst>
                                </p:cTn>
                              </p:par>
                              <p:par>
                                <p:cTn id="24" presetID="31" presetClass="entr" presetSubtype="0" fill="hold" nodeType="withEffect">
                                  <p:stCondLst>
                                    <p:cond delay="0"/>
                                  </p:stCondLst>
                                  <p:childTnLst>
                                    <p:set>
                                      <p:cBhvr>
                                        <p:cTn id="25" dur="1" fill="hold">
                                          <p:stCondLst>
                                            <p:cond delay="0"/>
                                          </p:stCondLst>
                                        </p:cTn>
                                        <p:tgtEl>
                                          <p:spTgt spid="2051"/>
                                        </p:tgtEl>
                                        <p:attrNameLst>
                                          <p:attrName>style.visibility</p:attrName>
                                        </p:attrNameLst>
                                      </p:cBhvr>
                                      <p:to>
                                        <p:strVal val="visible"/>
                                      </p:to>
                                    </p:set>
                                    <p:anim calcmode="lin" valueType="num">
                                      <p:cBhvr>
                                        <p:cTn id="26" dur="1000" fill="hold"/>
                                        <p:tgtEl>
                                          <p:spTgt spid="2051"/>
                                        </p:tgtEl>
                                        <p:attrNameLst>
                                          <p:attrName>ppt_w</p:attrName>
                                        </p:attrNameLst>
                                      </p:cBhvr>
                                      <p:tavLst>
                                        <p:tav tm="0">
                                          <p:val>
                                            <p:fltVal val="0"/>
                                          </p:val>
                                        </p:tav>
                                        <p:tav tm="100000">
                                          <p:val>
                                            <p:strVal val="#ppt_w"/>
                                          </p:val>
                                        </p:tav>
                                      </p:tavLst>
                                    </p:anim>
                                    <p:anim calcmode="lin" valueType="num">
                                      <p:cBhvr>
                                        <p:cTn id="27" dur="1000" fill="hold"/>
                                        <p:tgtEl>
                                          <p:spTgt spid="2051"/>
                                        </p:tgtEl>
                                        <p:attrNameLst>
                                          <p:attrName>ppt_h</p:attrName>
                                        </p:attrNameLst>
                                      </p:cBhvr>
                                      <p:tavLst>
                                        <p:tav tm="0">
                                          <p:val>
                                            <p:fltVal val="0"/>
                                          </p:val>
                                        </p:tav>
                                        <p:tav tm="100000">
                                          <p:val>
                                            <p:strVal val="#ppt_h"/>
                                          </p:val>
                                        </p:tav>
                                      </p:tavLst>
                                    </p:anim>
                                    <p:anim calcmode="lin" valueType="num">
                                      <p:cBhvr>
                                        <p:cTn id="28" dur="1000" fill="hold"/>
                                        <p:tgtEl>
                                          <p:spTgt spid="2051"/>
                                        </p:tgtEl>
                                        <p:attrNameLst>
                                          <p:attrName>style.rotation</p:attrName>
                                        </p:attrNameLst>
                                      </p:cBhvr>
                                      <p:tavLst>
                                        <p:tav tm="0">
                                          <p:val>
                                            <p:fltVal val="90"/>
                                          </p:val>
                                        </p:tav>
                                        <p:tav tm="100000">
                                          <p:val>
                                            <p:fltVal val="0"/>
                                          </p:val>
                                        </p:tav>
                                      </p:tavLst>
                                    </p:anim>
                                    <p:animEffect transition="in" filter="fade">
                                      <p:cBhvr>
                                        <p:cTn id="29" dur="1000"/>
                                        <p:tgtEl>
                                          <p:spTgt spid="2051"/>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1000" fill="hold"/>
                                        <p:tgtEl>
                                          <p:spTgt spid="29"/>
                                        </p:tgtEl>
                                        <p:attrNameLst>
                                          <p:attrName>ppt_w</p:attrName>
                                        </p:attrNameLst>
                                      </p:cBhvr>
                                      <p:tavLst>
                                        <p:tav tm="0">
                                          <p:val>
                                            <p:fltVal val="0"/>
                                          </p:val>
                                        </p:tav>
                                        <p:tav tm="100000">
                                          <p:val>
                                            <p:strVal val="#ppt_w"/>
                                          </p:val>
                                        </p:tav>
                                      </p:tavLst>
                                    </p:anim>
                                    <p:anim calcmode="lin" valueType="num">
                                      <p:cBhvr>
                                        <p:cTn id="33" dur="1000" fill="hold"/>
                                        <p:tgtEl>
                                          <p:spTgt spid="29"/>
                                        </p:tgtEl>
                                        <p:attrNameLst>
                                          <p:attrName>ppt_h</p:attrName>
                                        </p:attrNameLst>
                                      </p:cBhvr>
                                      <p:tavLst>
                                        <p:tav tm="0">
                                          <p:val>
                                            <p:fltVal val="0"/>
                                          </p:val>
                                        </p:tav>
                                        <p:tav tm="100000">
                                          <p:val>
                                            <p:strVal val="#ppt_h"/>
                                          </p:val>
                                        </p:tav>
                                      </p:tavLst>
                                    </p:anim>
                                    <p:anim calcmode="lin" valueType="num">
                                      <p:cBhvr>
                                        <p:cTn id="34" dur="1000" fill="hold"/>
                                        <p:tgtEl>
                                          <p:spTgt spid="29"/>
                                        </p:tgtEl>
                                        <p:attrNameLst>
                                          <p:attrName>style.rotation</p:attrName>
                                        </p:attrNameLst>
                                      </p:cBhvr>
                                      <p:tavLst>
                                        <p:tav tm="0">
                                          <p:val>
                                            <p:fltVal val="90"/>
                                          </p:val>
                                        </p:tav>
                                        <p:tav tm="100000">
                                          <p:val>
                                            <p:fltVal val="0"/>
                                          </p:val>
                                        </p:tav>
                                      </p:tavLst>
                                    </p:anim>
                                    <p:animEffect transition="in" filter="fade">
                                      <p:cBhvr>
                                        <p:cTn id="35" dur="1000"/>
                                        <p:tgtEl>
                                          <p:spTgt spid="29"/>
                                        </p:tgtEl>
                                      </p:cBhvr>
                                    </p:animEffect>
                                  </p:childTnLst>
                                </p:cTn>
                              </p:par>
                              <p:par>
                                <p:cTn id="36" presetID="31" presetClass="entr" presetSubtype="0" fill="hold" nodeType="withEffect">
                                  <p:stCondLst>
                                    <p:cond delay="0"/>
                                  </p:stCondLst>
                                  <p:childTnLst>
                                    <p:set>
                                      <p:cBhvr>
                                        <p:cTn id="37" dur="1" fill="hold">
                                          <p:stCondLst>
                                            <p:cond delay="0"/>
                                          </p:stCondLst>
                                        </p:cTn>
                                        <p:tgtEl>
                                          <p:spTgt spid="1026"/>
                                        </p:tgtEl>
                                        <p:attrNameLst>
                                          <p:attrName>style.visibility</p:attrName>
                                        </p:attrNameLst>
                                      </p:cBhvr>
                                      <p:to>
                                        <p:strVal val="visible"/>
                                      </p:to>
                                    </p:set>
                                    <p:anim calcmode="lin" valueType="num">
                                      <p:cBhvr>
                                        <p:cTn id="38" dur="1000" fill="hold"/>
                                        <p:tgtEl>
                                          <p:spTgt spid="1026"/>
                                        </p:tgtEl>
                                        <p:attrNameLst>
                                          <p:attrName>ppt_w</p:attrName>
                                        </p:attrNameLst>
                                      </p:cBhvr>
                                      <p:tavLst>
                                        <p:tav tm="0">
                                          <p:val>
                                            <p:fltVal val="0"/>
                                          </p:val>
                                        </p:tav>
                                        <p:tav tm="100000">
                                          <p:val>
                                            <p:strVal val="#ppt_w"/>
                                          </p:val>
                                        </p:tav>
                                      </p:tavLst>
                                    </p:anim>
                                    <p:anim calcmode="lin" valueType="num">
                                      <p:cBhvr>
                                        <p:cTn id="39" dur="1000" fill="hold"/>
                                        <p:tgtEl>
                                          <p:spTgt spid="1026"/>
                                        </p:tgtEl>
                                        <p:attrNameLst>
                                          <p:attrName>ppt_h</p:attrName>
                                        </p:attrNameLst>
                                      </p:cBhvr>
                                      <p:tavLst>
                                        <p:tav tm="0">
                                          <p:val>
                                            <p:fltVal val="0"/>
                                          </p:val>
                                        </p:tav>
                                        <p:tav tm="100000">
                                          <p:val>
                                            <p:strVal val="#ppt_h"/>
                                          </p:val>
                                        </p:tav>
                                      </p:tavLst>
                                    </p:anim>
                                    <p:anim calcmode="lin" valueType="num">
                                      <p:cBhvr>
                                        <p:cTn id="40" dur="1000" fill="hold"/>
                                        <p:tgtEl>
                                          <p:spTgt spid="1026"/>
                                        </p:tgtEl>
                                        <p:attrNameLst>
                                          <p:attrName>style.rotation</p:attrName>
                                        </p:attrNameLst>
                                      </p:cBhvr>
                                      <p:tavLst>
                                        <p:tav tm="0">
                                          <p:val>
                                            <p:fltVal val="90"/>
                                          </p:val>
                                        </p:tav>
                                        <p:tav tm="100000">
                                          <p:val>
                                            <p:fltVal val="0"/>
                                          </p:val>
                                        </p:tav>
                                      </p:tavLst>
                                    </p:anim>
                                    <p:animEffect transition="in" filter="fade">
                                      <p:cBhvr>
                                        <p:cTn id="41" dur="1000"/>
                                        <p:tgtEl>
                                          <p:spTgt spid="1026"/>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fltVal val="0"/>
                                          </p:val>
                                        </p:tav>
                                        <p:tav tm="100000">
                                          <p:val>
                                            <p:strVal val="#ppt_w"/>
                                          </p:val>
                                        </p:tav>
                                      </p:tavLst>
                                    </p:anim>
                                    <p:anim calcmode="lin" valueType="num">
                                      <p:cBhvr>
                                        <p:cTn id="45" dur="1000" fill="hold"/>
                                        <p:tgtEl>
                                          <p:spTgt spid="17"/>
                                        </p:tgtEl>
                                        <p:attrNameLst>
                                          <p:attrName>ppt_h</p:attrName>
                                        </p:attrNameLst>
                                      </p:cBhvr>
                                      <p:tavLst>
                                        <p:tav tm="0">
                                          <p:val>
                                            <p:fltVal val="0"/>
                                          </p:val>
                                        </p:tav>
                                        <p:tav tm="100000">
                                          <p:val>
                                            <p:strVal val="#ppt_h"/>
                                          </p:val>
                                        </p:tav>
                                      </p:tavLst>
                                    </p:anim>
                                    <p:anim calcmode="lin" valueType="num">
                                      <p:cBhvr>
                                        <p:cTn id="46" dur="1000" fill="hold"/>
                                        <p:tgtEl>
                                          <p:spTgt spid="17"/>
                                        </p:tgtEl>
                                        <p:attrNameLst>
                                          <p:attrName>style.rotation</p:attrName>
                                        </p:attrNameLst>
                                      </p:cBhvr>
                                      <p:tavLst>
                                        <p:tav tm="0">
                                          <p:val>
                                            <p:fltVal val="90"/>
                                          </p:val>
                                        </p:tav>
                                        <p:tav tm="100000">
                                          <p:val>
                                            <p:fltVal val="0"/>
                                          </p:val>
                                        </p:tav>
                                      </p:tavLst>
                                    </p:anim>
                                    <p:animEffect transition="in" filter="fade">
                                      <p:cBhvr>
                                        <p:cTn id="4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0" y="0"/>
            <a:ext cx="12190444" cy="6858000"/>
          </a:xfrm>
          <a:prstGeom prst="rect">
            <a:avLst/>
          </a:prstGeom>
        </p:spPr>
      </p:pic>
      <p:sp>
        <p:nvSpPr>
          <p:cNvPr id="149" name="Rectangle 148"/>
          <p:cNvSpPr/>
          <p:nvPr/>
        </p:nvSpPr>
        <p:spPr>
          <a:xfrm>
            <a:off x="-286" y="46990"/>
            <a:ext cx="12192000" cy="681129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id-ID" dirty="0" smtClean="0"/>
              <a:t>Area III Penataan Sistem Manajemen SDM</a:t>
            </a: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p:txBody>
          <a:bodyPr wrap="square" lIns="0" tIns="0" rIns="0" bIns="0">
            <a:spAutoFit/>
          </a:bodyPr>
          <a:lstStyle>
            <a:lvl1pPr algn="ctr">
              <a:defRPr/>
            </a:lvl1pPr>
          </a:lstStyle>
          <a:p>
            <a:fld id="{B7A3C565-1C17-429D-B9C6-64A8B2B507B2}" type="slidenum">
              <a:rPr lang="en-US" smtClean="0"/>
              <a:t>11</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1" name="Rounded Rectangle 20"/>
          <p:cNvSpPr/>
          <p:nvPr/>
        </p:nvSpPr>
        <p:spPr>
          <a:xfrm>
            <a:off x="609600" y="1004570"/>
            <a:ext cx="4940300" cy="515620"/>
          </a:xfrm>
          <a:prstGeom prst="roundRect">
            <a:avLst/>
          </a:prstGeom>
          <a:solidFill>
            <a:srgbClr val="FEA32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1400" b="1" i="1" dirty="0">
                <a:solidFill>
                  <a:schemeClr val="bg1"/>
                </a:solidFill>
                <a:effectLst>
                  <a:outerShdw blurRad="38100" dist="38100" dir="2700000" algn="tl">
                    <a:srgbClr val="000000">
                      <a:alpha val="43137"/>
                    </a:srgbClr>
                  </a:outerShdw>
                </a:effectLst>
              </a:rPr>
              <a:t>Analisa Jabatan, Analisa Beban Kerja dan Penilaian Kinerja Pegawai</a:t>
            </a:r>
          </a:p>
        </p:txBody>
      </p:sp>
      <p:pic>
        <p:nvPicPr>
          <p:cNvPr id="9" name="Content Placeholder 8"/>
          <p:cNvPicPr>
            <a:picLocks noGrp="1" noChangeAspect="1"/>
          </p:cNvPicPr>
          <p:nvPr>
            <p:ph sz="half" idx="1"/>
          </p:nvPr>
        </p:nvPicPr>
        <p:blipFill>
          <a:blip r:embed="rId4"/>
          <a:srcRect l="13167" t="33788" r="30851" b="21603"/>
          <a:stretch>
            <a:fillRect/>
          </a:stretch>
        </p:blipFill>
        <p:spPr>
          <a:xfrm>
            <a:off x="368300" y="1733550"/>
            <a:ext cx="5181600" cy="2912745"/>
          </a:xfrm>
          <a:prstGeom prst="rect">
            <a:avLst/>
          </a:prstGeom>
          <a:noFill/>
          <a:ln w="3175" cap="sq">
            <a:solidFill>
              <a:schemeClr val="accent1"/>
            </a:solidFill>
            <a:miter lim="800000"/>
            <a:headEnd/>
            <a:tailEnd/>
          </a:ln>
        </p:spPr>
      </p:pic>
      <p:pic>
        <p:nvPicPr>
          <p:cNvPr id="4" name="Picture 6"/>
          <p:cNvPicPr>
            <a:picLocks noGrp="1" noChangeAspect="1"/>
          </p:cNvPicPr>
          <p:nvPr>
            <p:ph sz="half" idx="2"/>
          </p:nvPr>
        </p:nvPicPr>
        <p:blipFill>
          <a:blip r:embed="rId5"/>
          <a:srcRect l="27344" t="20553" r="44866" b="16331"/>
          <a:stretch>
            <a:fillRect/>
          </a:stretch>
        </p:blipFill>
        <p:spPr>
          <a:xfrm>
            <a:off x="2508885" y="4356100"/>
            <a:ext cx="2601595" cy="2032000"/>
          </a:xfrm>
          <a:prstGeom prst="rect">
            <a:avLst/>
          </a:prstGeom>
          <a:noFill/>
          <a:ln>
            <a:noFill/>
          </a:ln>
        </p:spPr>
      </p:pic>
      <p:pic>
        <p:nvPicPr>
          <p:cNvPr id="10" name="Picture 9"/>
          <p:cNvPicPr>
            <a:picLocks noChangeAspect="1"/>
          </p:cNvPicPr>
          <p:nvPr/>
        </p:nvPicPr>
        <p:blipFill>
          <a:blip r:embed="rId6"/>
          <a:srcRect l="4166" t="9767" r="69794" b="2378"/>
          <a:stretch>
            <a:fillRect/>
          </a:stretch>
        </p:blipFill>
        <p:spPr>
          <a:xfrm>
            <a:off x="5686108" y="1364298"/>
            <a:ext cx="2630805" cy="4991735"/>
          </a:xfrm>
          <a:prstGeom prst="rect">
            <a:avLst/>
          </a:prstGeom>
          <a:noFill/>
          <a:ln>
            <a:noFill/>
          </a:ln>
        </p:spPr>
      </p:pic>
      <p:pic>
        <p:nvPicPr>
          <p:cNvPr id="11" name="Picture 10"/>
          <p:cNvPicPr>
            <a:picLocks noChangeAspect="1"/>
          </p:cNvPicPr>
          <p:nvPr/>
        </p:nvPicPr>
        <p:blipFill>
          <a:blip r:embed="rId7"/>
          <a:srcRect l="70499" t="10887" r="15111" b="4335"/>
          <a:stretch>
            <a:fillRect/>
          </a:stretch>
        </p:blipFill>
        <p:spPr>
          <a:xfrm>
            <a:off x="8316913" y="1378268"/>
            <a:ext cx="1494155" cy="50095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0" y="0"/>
            <a:ext cx="12190444" cy="6858000"/>
          </a:xfrm>
          <a:prstGeom prst="rect">
            <a:avLst/>
          </a:prstGeom>
        </p:spPr>
      </p:pic>
      <p:sp>
        <p:nvSpPr>
          <p:cNvPr id="149" name="Rectangle 148"/>
          <p:cNvSpPr/>
          <p:nvPr/>
        </p:nvSpPr>
        <p:spPr>
          <a:xfrm>
            <a:off x="-1556" y="0"/>
            <a:ext cx="12192000" cy="681129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482581" y="222824"/>
            <a:ext cx="10258282" cy="646331"/>
          </a:xfrm>
        </p:spPr>
        <p:txBody>
          <a:bodyPr/>
          <a:lstStyle/>
          <a:p>
            <a:r>
              <a:rPr lang="id-ID" dirty="0" smtClean="0"/>
              <a:t>Area III Penataan Sistem Manajemen SDM</a:t>
            </a: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12</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1" name="Rounded Rectangle 20"/>
          <p:cNvSpPr/>
          <p:nvPr/>
        </p:nvSpPr>
        <p:spPr>
          <a:xfrm>
            <a:off x="500729" y="791570"/>
            <a:ext cx="2744344" cy="515320"/>
          </a:xfrm>
          <a:prstGeom prst="roundRect">
            <a:avLst/>
          </a:prstGeom>
          <a:solidFill>
            <a:srgbClr val="FEA32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solidFill>
                  <a:schemeClr val="bg1"/>
                </a:solidFill>
                <a:effectLst>
                  <a:outerShdw blurRad="38100" dist="38100" dir="2700000" algn="tl">
                    <a:srgbClr val="000000">
                      <a:alpha val="43137"/>
                    </a:srgbClr>
                  </a:outerShdw>
                </a:effectLst>
              </a:rPr>
              <a:t>Pengembangan Pegawai  Berbasis Teknologi Informasi</a:t>
            </a:r>
            <a:endParaRPr lang="id-ID" sz="1400" b="1" i="1" dirty="0">
              <a:solidFill>
                <a:schemeClr val="bg1"/>
              </a:solidFill>
              <a:effectLst>
                <a:outerShdw blurRad="38100" dist="38100" dir="2700000" algn="tl">
                  <a:srgbClr val="000000">
                    <a:alpha val="43137"/>
                  </a:srgbClr>
                </a:outerShdw>
              </a:effectLst>
            </a:endParaRPr>
          </a:p>
        </p:txBody>
      </p:sp>
      <p:sp>
        <p:nvSpPr>
          <p:cNvPr id="22" name="TextBox 21"/>
          <p:cNvSpPr txBox="1"/>
          <p:nvPr/>
        </p:nvSpPr>
        <p:spPr>
          <a:xfrm>
            <a:off x="287020" y="1788795"/>
            <a:ext cx="1195705" cy="460375"/>
          </a:xfrm>
          <a:prstGeom prst="rect">
            <a:avLst/>
          </a:prstGeom>
          <a:noFill/>
        </p:spPr>
        <p:txBody>
          <a:bodyPr wrap="square" rtlCol="0">
            <a:spAutoFit/>
          </a:bodyPr>
          <a:lstStyle/>
          <a:p>
            <a:r>
              <a:rPr lang="id-ID" sz="2400" b="1" i="1" dirty="0" smtClean="0"/>
              <a:t>Before</a:t>
            </a:r>
            <a:endParaRPr lang="id-ID" sz="2400" b="1" i="1" dirty="0"/>
          </a:p>
        </p:txBody>
      </p:sp>
      <p:sp>
        <p:nvSpPr>
          <p:cNvPr id="23" name="TextBox 22"/>
          <p:cNvSpPr txBox="1"/>
          <p:nvPr/>
        </p:nvSpPr>
        <p:spPr>
          <a:xfrm>
            <a:off x="931591" y="3938058"/>
            <a:ext cx="820454" cy="461665"/>
          </a:xfrm>
          <a:prstGeom prst="rect">
            <a:avLst/>
          </a:prstGeom>
          <a:noFill/>
        </p:spPr>
        <p:txBody>
          <a:bodyPr wrap="square" rtlCol="0">
            <a:spAutoFit/>
          </a:bodyPr>
          <a:lstStyle/>
          <a:p>
            <a:r>
              <a:rPr lang="id-ID" sz="2400" b="1" i="1" dirty="0" smtClean="0"/>
              <a:t>After</a:t>
            </a:r>
            <a:endParaRPr lang="id-ID" sz="2400" b="1" i="1" dirty="0"/>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4515" y="1421523"/>
            <a:ext cx="3943193" cy="2393268"/>
          </a:xfrm>
          <a:prstGeom prst="round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51746" y="1393700"/>
            <a:ext cx="3224427" cy="2035300"/>
          </a:xfrm>
          <a:prstGeom prst="roundRect">
            <a:avLst/>
          </a:prstGeom>
        </p:spPr>
      </p:pic>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60700" y="910152"/>
            <a:ext cx="3049124" cy="1930373"/>
          </a:xfrm>
          <a:prstGeom prst="round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02911" y="3597025"/>
            <a:ext cx="3473946" cy="2395755"/>
          </a:xfrm>
          <a:prstGeom prst="roundRect">
            <a:avLst/>
          </a:prstGeom>
        </p:spPr>
      </p:pic>
      <p:pic>
        <p:nvPicPr>
          <p:cNvPr id="20" name="Picture 2" descr="\\pa_server\Kesekretariatan\Kasubbag Kepegawaian, Ortala\Foto_Kegiatan_2020\bu anjar pelatihan online.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7848" r="4479"/>
          <a:stretch>
            <a:fillRect/>
          </a:stretch>
        </p:blipFill>
        <p:spPr bwMode="auto">
          <a:xfrm>
            <a:off x="5358771" y="4112058"/>
            <a:ext cx="3651487" cy="2418006"/>
          </a:xfrm>
          <a:prstGeom prst="roundRect">
            <a:avLst/>
          </a:prstGeom>
          <a:noFill/>
          <a:extLst>
            <a:ext uri="{909E8E84-426E-40DD-AFC4-6F175D3DCCD1}">
              <a14:hiddenFill xmlns:a14="http://schemas.microsoft.com/office/drawing/2010/main">
                <a:solidFill>
                  <a:srgbClr val="FFFFFF"/>
                </a:solidFill>
              </a14:hiddenFill>
            </a:ext>
          </a:extLst>
        </p:spPr>
      </p:pic>
      <p:sp>
        <p:nvSpPr>
          <p:cNvPr id="3" name="TextBox 21"/>
          <p:cNvSpPr txBox="1"/>
          <p:nvPr/>
        </p:nvSpPr>
        <p:spPr>
          <a:xfrm>
            <a:off x="140335" y="2256790"/>
            <a:ext cx="1506855" cy="583565"/>
          </a:xfrm>
          <a:prstGeom prst="rect">
            <a:avLst/>
          </a:prstGeom>
          <a:noFill/>
        </p:spPr>
        <p:txBody>
          <a:bodyPr wrap="square" rtlCol="0">
            <a:spAutoFit/>
          </a:bodyPr>
          <a:lstStyle/>
          <a:p>
            <a:pPr algn="ctr"/>
            <a:r>
              <a:rPr lang="en-US" altLang="id-ID" sz="1600" b="1" i="1" dirty="0" smtClean="0"/>
              <a:t>Klasikal sesuai pemanggilan</a:t>
            </a:r>
          </a:p>
        </p:txBody>
      </p:sp>
      <p:sp>
        <p:nvSpPr>
          <p:cNvPr id="4" name="TextBox 21"/>
          <p:cNvSpPr txBox="1"/>
          <p:nvPr/>
        </p:nvSpPr>
        <p:spPr>
          <a:xfrm>
            <a:off x="139700" y="4399915"/>
            <a:ext cx="2078355" cy="829945"/>
          </a:xfrm>
          <a:prstGeom prst="rect">
            <a:avLst/>
          </a:prstGeom>
          <a:noFill/>
        </p:spPr>
        <p:txBody>
          <a:bodyPr wrap="square" rtlCol="0">
            <a:spAutoFit/>
          </a:bodyPr>
          <a:lstStyle/>
          <a:p>
            <a:pPr algn="ctr"/>
            <a:r>
              <a:rPr lang="en-US" altLang="id-ID" sz="1600" b="1" i="1" dirty="0" smtClean="0"/>
              <a:t>Diklat boleh diikuti seluruh pegawai &amp; tenaga honorer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1000" fill="hold"/>
                                        <p:tgtEl>
                                          <p:spTgt spid="22"/>
                                        </p:tgtEl>
                                        <p:attrNameLst>
                                          <p:attrName>ppt_w</p:attrName>
                                        </p:attrNameLst>
                                      </p:cBhvr>
                                      <p:tavLst>
                                        <p:tav tm="0">
                                          <p:val>
                                            <p:fltVal val="0"/>
                                          </p:val>
                                        </p:tav>
                                        <p:tav tm="100000">
                                          <p:val>
                                            <p:strVal val="#ppt_w"/>
                                          </p:val>
                                        </p:tav>
                                      </p:tavLst>
                                    </p:anim>
                                    <p:anim calcmode="lin" valueType="num">
                                      <p:cBhvr>
                                        <p:cTn id="33" dur="1000" fill="hold"/>
                                        <p:tgtEl>
                                          <p:spTgt spid="22"/>
                                        </p:tgtEl>
                                        <p:attrNameLst>
                                          <p:attrName>ppt_h</p:attrName>
                                        </p:attrNameLst>
                                      </p:cBhvr>
                                      <p:tavLst>
                                        <p:tav tm="0">
                                          <p:val>
                                            <p:fltVal val="0"/>
                                          </p:val>
                                        </p:tav>
                                        <p:tav tm="100000">
                                          <p:val>
                                            <p:strVal val="#ppt_h"/>
                                          </p:val>
                                        </p:tav>
                                      </p:tavLst>
                                    </p:anim>
                                    <p:anim calcmode="lin" valueType="num">
                                      <p:cBhvr>
                                        <p:cTn id="34" dur="1000" fill="hold"/>
                                        <p:tgtEl>
                                          <p:spTgt spid="22"/>
                                        </p:tgtEl>
                                        <p:attrNameLst>
                                          <p:attrName>style.rotation</p:attrName>
                                        </p:attrNameLst>
                                      </p:cBhvr>
                                      <p:tavLst>
                                        <p:tav tm="0">
                                          <p:val>
                                            <p:fltVal val="90"/>
                                          </p:val>
                                        </p:tav>
                                        <p:tav tm="100000">
                                          <p:val>
                                            <p:fltVal val="0"/>
                                          </p:val>
                                        </p:tav>
                                      </p:tavLst>
                                    </p:anim>
                                    <p:animEffect transition="in" filter="fade">
                                      <p:cBhvr>
                                        <p:cTn id="35" dur="1000"/>
                                        <p:tgtEl>
                                          <p:spTgt spid="22"/>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1000" fill="hold"/>
                                        <p:tgtEl>
                                          <p:spTgt spid="3"/>
                                        </p:tgtEl>
                                        <p:attrNameLst>
                                          <p:attrName>ppt_w</p:attrName>
                                        </p:attrNameLst>
                                      </p:cBhvr>
                                      <p:tavLst>
                                        <p:tav tm="0">
                                          <p:val>
                                            <p:fltVal val="0"/>
                                          </p:val>
                                        </p:tav>
                                        <p:tav tm="100000">
                                          <p:val>
                                            <p:strVal val="#ppt_w"/>
                                          </p:val>
                                        </p:tav>
                                      </p:tavLst>
                                    </p:anim>
                                    <p:anim calcmode="lin" valueType="num">
                                      <p:cBhvr>
                                        <p:cTn id="39" dur="1000" fill="hold"/>
                                        <p:tgtEl>
                                          <p:spTgt spid="3"/>
                                        </p:tgtEl>
                                        <p:attrNameLst>
                                          <p:attrName>ppt_h</p:attrName>
                                        </p:attrNameLst>
                                      </p:cBhvr>
                                      <p:tavLst>
                                        <p:tav tm="0">
                                          <p:val>
                                            <p:fltVal val="0"/>
                                          </p:val>
                                        </p:tav>
                                        <p:tav tm="100000">
                                          <p:val>
                                            <p:strVal val="#ppt_h"/>
                                          </p:val>
                                        </p:tav>
                                      </p:tavLst>
                                    </p:anim>
                                    <p:anim calcmode="lin" valueType="num">
                                      <p:cBhvr>
                                        <p:cTn id="40" dur="1000" fill="hold"/>
                                        <p:tgtEl>
                                          <p:spTgt spid="3"/>
                                        </p:tgtEl>
                                        <p:attrNameLst>
                                          <p:attrName>style.rotation</p:attrName>
                                        </p:attrNameLst>
                                      </p:cBhvr>
                                      <p:tavLst>
                                        <p:tav tm="0">
                                          <p:val>
                                            <p:fltVal val="90"/>
                                          </p:val>
                                        </p:tav>
                                        <p:tav tm="100000">
                                          <p:val>
                                            <p:fltVal val="0"/>
                                          </p:val>
                                        </p:tav>
                                      </p:tavLst>
                                    </p:anim>
                                    <p:animEffect transition="in" filter="fade">
                                      <p:cBhvr>
                                        <p:cTn id="41" dur="1000"/>
                                        <p:tgtEl>
                                          <p:spTgt spid="3"/>
                                        </p:tgtEl>
                                      </p:cBhvr>
                                    </p:animEffect>
                                  </p:childTnLst>
                                </p:cTn>
                              </p:par>
                              <p:par>
                                <p:cTn id="42" presetID="31"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1000" fill="hold"/>
                                        <p:tgtEl>
                                          <p:spTgt spid="27"/>
                                        </p:tgtEl>
                                        <p:attrNameLst>
                                          <p:attrName>ppt_w</p:attrName>
                                        </p:attrNameLst>
                                      </p:cBhvr>
                                      <p:tavLst>
                                        <p:tav tm="0">
                                          <p:val>
                                            <p:fltVal val="0"/>
                                          </p:val>
                                        </p:tav>
                                        <p:tav tm="100000">
                                          <p:val>
                                            <p:strVal val="#ppt_w"/>
                                          </p:val>
                                        </p:tav>
                                      </p:tavLst>
                                    </p:anim>
                                    <p:anim calcmode="lin" valueType="num">
                                      <p:cBhvr>
                                        <p:cTn id="45" dur="1000" fill="hold"/>
                                        <p:tgtEl>
                                          <p:spTgt spid="27"/>
                                        </p:tgtEl>
                                        <p:attrNameLst>
                                          <p:attrName>ppt_h</p:attrName>
                                        </p:attrNameLst>
                                      </p:cBhvr>
                                      <p:tavLst>
                                        <p:tav tm="0">
                                          <p:val>
                                            <p:fltVal val="0"/>
                                          </p:val>
                                        </p:tav>
                                        <p:tav tm="100000">
                                          <p:val>
                                            <p:strVal val="#ppt_h"/>
                                          </p:val>
                                        </p:tav>
                                      </p:tavLst>
                                    </p:anim>
                                    <p:anim calcmode="lin" valueType="num">
                                      <p:cBhvr>
                                        <p:cTn id="46" dur="1000" fill="hold"/>
                                        <p:tgtEl>
                                          <p:spTgt spid="27"/>
                                        </p:tgtEl>
                                        <p:attrNameLst>
                                          <p:attrName>style.rotation</p:attrName>
                                        </p:attrNameLst>
                                      </p:cBhvr>
                                      <p:tavLst>
                                        <p:tav tm="0">
                                          <p:val>
                                            <p:fltVal val="90"/>
                                          </p:val>
                                        </p:tav>
                                        <p:tav tm="100000">
                                          <p:val>
                                            <p:fltVal val="0"/>
                                          </p:val>
                                        </p:tav>
                                      </p:tavLst>
                                    </p:anim>
                                    <p:animEffect transition="in" filter="fade">
                                      <p:cBhvr>
                                        <p:cTn id="47" dur="1000"/>
                                        <p:tgtEl>
                                          <p:spTgt spid="27"/>
                                        </p:tgtEl>
                                      </p:cBhvr>
                                    </p:animEffect>
                                  </p:childTnLst>
                                </p:cTn>
                              </p:par>
                              <p:par>
                                <p:cTn id="48" presetID="31"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1000" fill="hold"/>
                                        <p:tgtEl>
                                          <p:spTgt spid="29"/>
                                        </p:tgtEl>
                                        <p:attrNameLst>
                                          <p:attrName>ppt_w</p:attrName>
                                        </p:attrNameLst>
                                      </p:cBhvr>
                                      <p:tavLst>
                                        <p:tav tm="0">
                                          <p:val>
                                            <p:fltVal val="0"/>
                                          </p:val>
                                        </p:tav>
                                        <p:tav tm="100000">
                                          <p:val>
                                            <p:strVal val="#ppt_w"/>
                                          </p:val>
                                        </p:tav>
                                      </p:tavLst>
                                    </p:anim>
                                    <p:anim calcmode="lin" valueType="num">
                                      <p:cBhvr>
                                        <p:cTn id="51" dur="1000" fill="hold"/>
                                        <p:tgtEl>
                                          <p:spTgt spid="29"/>
                                        </p:tgtEl>
                                        <p:attrNameLst>
                                          <p:attrName>ppt_h</p:attrName>
                                        </p:attrNameLst>
                                      </p:cBhvr>
                                      <p:tavLst>
                                        <p:tav tm="0">
                                          <p:val>
                                            <p:fltVal val="0"/>
                                          </p:val>
                                        </p:tav>
                                        <p:tav tm="100000">
                                          <p:val>
                                            <p:strVal val="#ppt_h"/>
                                          </p:val>
                                        </p:tav>
                                      </p:tavLst>
                                    </p:anim>
                                    <p:anim calcmode="lin" valueType="num">
                                      <p:cBhvr>
                                        <p:cTn id="52" dur="1000" fill="hold"/>
                                        <p:tgtEl>
                                          <p:spTgt spid="29"/>
                                        </p:tgtEl>
                                        <p:attrNameLst>
                                          <p:attrName>style.rotation</p:attrName>
                                        </p:attrNameLst>
                                      </p:cBhvr>
                                      <p:tavLst>
                                        <p:tav tm="0">
                                          <p:val>
                                            <p:fltVal val="90"/>
                                          </p:val>
                                        </p:tav>
                                        <p:tav tm="100000">
                                          <p:val>
                                            <p:fltVal val="0"/>
                                          </p:val>
                                        </p:tav>
                                      </p:tavLst>
                                    </p:anim>
                                    <p:animEffect transition="in" filter="fade">
                                      <p:cBhvr>
                                        <p:cTn id="53" dur="1000"/>
                                        <p:tgtEl>
                                          <p:spTgt spid="29"/>
                                        </p:tgtEl>
                                      </p:cBhvr>
                                    </p:animEffect>
                                  </p:childTnLst>
                                </p:cTn>
                              </p:par>
                              <p:par>
                                <p:cTn id="54" presetID="31" presetClass="entr" presetSubtype="0"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1000" fill="hold"/>
                                        <p:tgtEl>
                                          <p:spTgt spid="28"/>
                                        </p:tgtEl>
                                        <p:attrNameLst>
                                          <p:attrName>ppt_w</p:attrName>
                                        </p:attrNameLst>
                                      </p:cBhvr>
                                      <p:tavLst>
                                        <p:tav tm="0">
                                          <p:val>
                                            <p:fltVal val="0"/>
                                          </p:val>
                                        </p:tav>
                                        <p:tav tm="100000">
                                          <p:val>
                                            <p:strVal val="#ppt_w"/>
                                          </p:val>
                                        </p:tav>
                                      </p:tavLst>
                                    </p:anim>
                                    <p:anim calcmode="lin" valueType="num">
                                      <p:cBhvr>
                                        <p:cTn id="57" dur="1000" fill="hold"/>
                                        <p:tgtEl>
                                          <p:spTgt spid="28"/>
                                        </p:tgtEl>
                                        <p:attrNameLst>
                                          <p:attrName>ppt_h</p:attrName>
                                        </p:attrNameLst>
                                      </p:cBhvr>
                                      <p:tavLst>
                                        <p:tav tm="0">
                                          <p:val>
                                            <p:fltVal val="0"/>
                                          </p:val>
                                        </p:tav>
                                        <p:tav tm="100000">
                                          <p:val>
                                            <p:strVal val="#ppt_h"/>
                                          </p:val>
                                        </p:tav>
                                      </p:tavLst>
                                    </p:anim>
                                    <p:anim calcmode="lin" valueType="num">
                                      <p:cBhvr>
                                        <p:cTn id="58" dur="1000" fill="hold"/>
                                        <p:tgtEl>
                                          <p:spTgt spid="28"/>
                                        </p:tgtEl>
                                        <p:attrNameLst>
                                          <p:attrName>style.rotation</p:attrName>
                                        </p:attrNameLst>
                                      </p:cBhvr>
                                      <p:tavLst>
                                        <p:tav tm="0">
                                          <p:val>
                                            <p:fltVal val="90"/>
                                          </p:val>
                                        </p:tav>
                                        <p:tav tm="100000">
                                          <p:val>
                                            <p:fltVal val="0"/>
                                          </p:val>
                                        </p:tav>
                                      </p:tavLst>
                                    </p:anim>
                                    <p:animEffect transition="in" filter="fade">
                                      <p:cBhvr>
                                        <p:cTn id="59" dur="10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1000" fill="hold"/>
                                        <p:tgtEl>
                                          <p:spTgt spid="23"/>
                                        </p:tgtEl>
                                        <p:attrNameLst>
                                          <p:attrName>ppt_w</p:attrName>
                                        </p:attrNameLst>
                                      </p:cBhvr>
                                      <p:tavLst>
                                        <p:tav tm="0">
                                          <p:val>
                                            <p:fltVal val="0"/>
                                          </p:val>
                                        </p:tav>
                                        <p:tav tm="100000">
                                          <p:val>
                                            <p:strVal val="#ppt_w"/>
                                          </p:val>
                                        </p:tav>
                                      </p:tavLst>
                                    </p:anim>
                                    <p:anim calcmode="lin" valueType="num">
                                      <p:cBhvr>
                                        <p:cTn id="65" dur="1000" fill="hold"/>
                                        <p:tgtEl>
                                          <p:spTgt spid="23"/>
                                        </p:tgtEl>
                                        <p:attrNameLst>
                                          <p:attrName>ppt_h</p:attrName>
                                        </p:attrNameLst>
                                      </p:cBhvr>
                                      <p:tavLst>
                                        <p:tav tm="0">
                                          <p:val>
                                            <p:fltVal val="0"/>
                                          </p:val>
                                        </p:tav>
                                        <p:tav tm="100000">
                                          <p:val>
                                            <p:strVal val="#ppt_h"/>
                                          </p:val>
                                        </p:tav>
                                      </p:tavLst>
                                    </p:anim>
                                    <p:anim calcmode="lin" valueType="num">
                                      <p:cBhvr>
                                        <p:cTn id="66" dur="1000" fill="hold"/>
                                        <p:tgtEl>
                                          <p:spTgt spid="23"/>
                                        </p:tgtEl>
                                        <p:attrNameLst>
                                          <p:attrName>style.rotation</p:attrName>
                                        </p:attrNameLst>
                                      </p:cBhvr>
                                      <p:tavLst>
                                        <p:tav tm="0">
                                          <p:val>
                                            <p:fltVal val="90"/>
                                          </p:val>
                                        </p:tav>
                                        <p:tav tm="100000">
                                          <p:val>
                                            <p:fltVal val="0"/>
                                          </p:val>
                                        </p:tav>
                                      </p:tavLst>
                                    </p:anim>
                                    <p:animEffect transition="in" filter="fade">
                                      <p:cBhvr>
                                        <p:cTn id="67" dur="1000"/>
                                        <p:tgtEl>
                                          <p:spTgt spid="23"/>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p:cTn id="70" dur="1000" fill="hold"/>
                                        <p:tgtEl>
                                          <p:spTgt spid="4"/>
                                        </p:tgtEl>
                                        <p:attrNameLst>
                                          <p:attrName>ppt_w</p:attrName>
                                        </p:attrNameLst>
                                      </p:cBhvr>
                                      <p:tavLst>
                                        <p:tav tm="0">
                                          <p:val>
                                            <p:fltVal val="0"/>
                                          </p:val>
                                        </p:tav>
                                        <p:tav tm="100000">
                                          <p:val>
                                            <p:strVal val="#ppt_w"/>
                                          </p:val>
                                        </p:tav>
                                      </p:tavLst>
                                    </p:anim>
                                    <p:anim calcmode="lin" valueType="num">
                                      <p:cBhvr>
                                        <p:cTn id="71" dur="1000" fill="hold"/>
                                        <p:tgtEl>
                                          <p:spTgt spid="4"/>
                                        </p:tgtEl>
                                        <p:attrNameLst>
                                          <p:attrName>ppt_h</p:attrName>
                                        </p:attrNameLst>
                                      </p:cBhvr>
                                      <p:tavLst>
                                        <p:tav tm="0">
                                          <p:val>
                                            <p:fltVal val="0"/>
                                          </p:val>
                                        </p:tav>
                                        <p:tav tm="100000">
                                          <p:val>
                                            <p:strVal val="#ppt_h"/>
                                          </p:val>
                                        </p:tav>
                                      </p:tavLst>
                                    </p:anim>
                                    <p:anim calcmode="lin" valueType="num">
                                      <p:cBhvr>
                                        <p:cTn id="72" dur="1000" fill="hold"/>
                                        <p:tgtEl>
                                          <p:spTgt spid="4"/>
                                        </p:tgtEl>
                                        <p:attrNameLst>
                                          <p:attrName>style.rotation</p:attrName>
                                        </p:attrNameLst>
                                      </p:cBhvr>
                                      <p:tavLst>
                                        <p:tav tm="0">
                                          <p:val>
                                            <p:fltVal val="90"/>
                                          </p:val>
                                        </p:tav>
                                        <p:tav tm="100000">
                                          <p:val>
                                            <p:fltVal val="0"/>
                                          </p:val>
                                        </p:tav>
                                      </p:tavLst>
                                    </p:anim>
                                    <p:animEffect transition="in" filter="fade">
                                      <p:cBhvr>
                                        <p:cTn id="73" dur="1000"/>
                                        <p:tgtEl>
                                          <p:spTgt spid="4"/>
                                        </p:tgtEl>
                                      </p:cBhvr>
                                    </p:animEffect>
                                  </p:childTnLst>
                                </p:cTn>
                              </p:par>
                              <p:par>
                                <p:cTn id="74" presetID="31" presetClass="entr" presetSubtype="0" fill="hold" nodeType="with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1000" fill="hold"/>
                                        <p:tgtEl>
                                          <p:spTgt spid="5"/>
                                        </p:tgtEl>
                                        <p:attrNameLst>
                                          <p:attrName>ppt_w</p:attrName>
                                        </p:attrNameLst>
                                      </p:cBhvr>
                                      <p:tavLst>
                                        <p:tav tm="0">
                                          <p:val>
                                            <p:fltVal val="0"/>
                                          </p:val>
                                        </p:tav>
                                        <p:tav tm="100000">
                                          <p:val>
                                            <p:strVal val="#ppt_w"/>
                                          </p:val>
                                        </p:tav>
                                      </p:tavLst>
                                    </p:anim>
                                    <p:anim calcmode="lin" valueType="num">
                                      <p:cBhvr>
                                        <p:cTn id="77" dur="1000" fill="hold"/>
                                        <p:tgtEl>
                                          <p:spTgt spid="5"/>
                                        </p:tgtEl>
                                        <p:attrNameLst>
                                          <p:attrName>ppt_h</p:attrName>
                                        </p:attrNameLst>
                                      </p:cBhvr>
                                      <p:tavLst>
                                        <p:tav tm="0">
                                          <p:val>
                                            <p:fltVal val="0"/>
                                          </p:val>
                                        </p:tav>
                                        <p:tav tm="100000">
                                          <p:val>
                                            <p:strVal val="#ppt_h"/>
                                          </p:val>
                                        </p:tav>
                                      </p:tavLst>
                                    </p:anim>
                                    <p:anim calcmode="lin" valueType="num">
                                      <p:cBhvr>
                                        <p:cTn id="78" dur="1000" fill="hold"/>
                                        <p:tgtEl>
                                          <p:spTgt spid="5"/>
                                        </p:tgtEl>
                                        <p:attrNameLst>
                                          <p:attrName>style.rotation</p:attrName>
                                        </p:attrNameLst>
                                      </p:cBhvr>
                                      <p:tavLst>
                                        <p:tav tm="0">
                                          <p:val>
                                            <p:fltVal val="90"/>
                                          </p:val>
                                        </p:tav>
                                        <p:tav tm="100000">
                                          <p:val>
                                            <p:fltVal val="0"/>
                                          </p:val>
                                        </p:tav>
                                      </p:tavLst>
                                    </p:anim>
                                    <p:animEffect transition="in" filter="fade">
                                      <p:cBhvr>
                                        <p:cTn id="79" dur="1000"/>
                                        <p:tgtEl>
                                          <p:spTgt spid="5"/>
                                        </p:tgtEl>
                                      </p:cBhvr>
                                    </p:animEffect>
                                  </p:childTnLst>
                                </p:cTn>
                              </p:par>
                              <p:par>
                                <p:cTn id="80" presetID="31" presetClass="entr" presetSubtype="0"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1000" fill="hold"/>
                                        <p:tgtEl>
                                          <p:spTgt spid="20"/>
                                        </p:tgtEl>
                                        <p:attrNameLst>
                                          <p:attrName>ppt_w</p:attrName>
                                        </p:attrNameLst>
                                      </p:cBhvr>
                                      <p:tavLst>
                                        <p:tav tm="0">
                                          <p:val>
                                            <p:fltVal val="0"/>
                                          </p:val>
                                        </p:tav>
                                        <p:tav tm="100000">
                                          <p:val>
                                            <p:strVal val="#ppt_w"/>
                                          </p:val>
                                        </p:tav>
                                      </p:tavLst>
                                    </p:anim>
                                    <p:anim calcmode="lin" valueType="num">
                                      <p:cBhvr>
                                        <p:cTn id="83" dur="1000" fill="hold"/>
                                        <p:tgtEl>
                                          <p:spTgt spid="20"/>
                                        </p:tgtEl>
                                        <p:attrNameLst>
                                          <p:attrName>ppt_h</p:attrName>
                                        </p:attrNameLst>
                                      </p:cBhvr>
                                      <p:tavLst>
                                        <p:tav tm="0">
                                          <p:val>
                                            <p:fltVal val="0"/>
                                          </p:val>
                                        </p:tav>
                                        <p:tav tm="100000">
                                          <p:val>
                                            <p:strVal val="#ppt_h"/>
                                          </p:val>
                                        </p:tav>
                                      </p:tavLst>
                                    </p:anim>
                                    <p:anim calcmode="lin" valueType="num">
                                      <p:cBhvr>
                                        <p:cTn id="84" dur="1000" fill="hold"/>
                                        <p:tgtEl>
                                          <p:spTgt spid="20"/>
                                        </p:tgtEl>
                                        <p:attrNameLst>
                                          <p:attrName>style.rotation</p:attrName>
                                        </p:attrNameLst>
                                      </p:cBhvr>
                                      <p:tavLst>
                                        <p:tav tm="0">
                                          <p:val>
                                            <p:fltVal val="90"/>
                                          </p:val>
                                        </p:tav>
                                        <p:tav tm="100000">
                                          <p:val>
                                            <p:fltVal val="0"/>
                                          </p:val>
                                        </p:tav>
                                      </p:tavLst>
                                    </p:anim>
                                    <p:animEffect transition="in" filter="fade">
                                      <p:cBhvr>
                                        <p:cTn id="8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2" grpId="0"/>
      <p:bldP spid="23"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0" y="0"/>
            <a:ext cx="12190444" cy="6858000"/>
          </a:xfrm>
          <a:prstGeom prst="rect">
            <a:avLst/>
          </a:prstGeom>
        </p:spPr>
      </p:pic>
      <p:sp>
        <p:nvSpPr>
          <p:cNvPr id="149" name="Rectangle 148"/>
          <p:cNvSpPr/>
          <p:nvPr/>
        </p:nvSpPr>
        <p:spPr>
          <a:xfrm>
            <a:off x="-1556" y="0"/>
            <a:ext cx="12192000" cy="681129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482581" y="222824"/>
            <a:ext cx="10258282" cy="646331"/>
          </a:xfrm>
        </p:spPr>
        <p:txBody>
          <a:bodyPr/>
          <a:lstStyle/>
          <a:p>
            <a:r>
              <a:rPr lang="id-ID" dirty="0" smtClean="0"/>
              <a:t>Area III Penataan Sistem Manajemen SDM</a:t>
            </a: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13</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592" r="9211"/>
          <a:stretch>
            <a:fillRect/>
          </a:stretch>
        </p:blipFill>
        <p:spPr>
          <a:xfrm rot="16200000">
            <a:off x="1647512" y="530068"/>
            <a:ext cx="2185486" cy="2867169"/>
          </a:xfrm>
          <a:prstGeom prst="roundRect">
            <a:avLst/>
          </a:prstGeom>
        </p:spPr>
      </p:pic>
      <p:sp>
        <p:nvSpPr>
          <p:cNvPr id="25" name="Rounded Rectangle 24"/>
          <p:cNvSpPr/>
          <p:nvPr/>
        </p:nvSpPr>
        <p:spPr>
          <a:xfrm>
            <a:off x="7295507" y="960427"/>
            <a:ext cx="4283059" cy="595418"/>
          </a:xfrm>
          <a:prstGeom prst="roundRect">
            <a:avLst/>
          </a:prstGeom>
          <a:solidFill>
            <a:srgbClr val="9B4B88"/>
          </a:solidFill>
          <a:ln>
            <a:solidFill>
              <a:srgbClr val="9B4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bg1"/>
                </a:solidFill>
                <a:effectLst>
                  <a:outerShdw blurRad="38100" dist="38100" dir="2700000" algn="tl">
                    <a:srgbClr val="000000">
                      <a:alpha val="43137"/>
                    </a:srgbClr>
                  </a:outerShdw>
                </a:effectLst>
              </a:rPr>
              <a:t>Penataan MSDM </a:t>
            </a:r>
            <a:r>
              <a:rPr lang="id-ID" sz="1400" b="1" dirty="0" smtClean="0">
                <a:solidFill>
                  <a:schemeClr val="bg1"/>
                </a:solidFill>
                <a:effectLst>
                  <a:outerShdw blurRad="38100" dist="38100" dir="2700000" algn="tl">
                    <a:srgbClr val="000000">
                      <a:alpha val="43137"/>
                    </a:srgbClr>
                  </a:outerShdw>
                </a:effectLst>
              </a:rPr>
              <a:t>dan Penegakan Disiplin Berbasis Teknologi Informasi</a:t>
            </a:r>
            <a:endParaRPr lang="id-ID" sz="1400" b="1" i="1" dirty="0">
              <a:solidFill>
                <a:schemeClr val="bg1"/>
              </a:solidFill>
              <a:effectLst>
                <a:outerShdw blurRad="38100" dist="38100" dir="2700000" algn="tl">
                  <a:srgbClr val="000000">
                    <a:alpha val="43137"/>
                  </a:srgbClr>
                </a:outerShdw>
              </a:effectLst>
            </a:endParaRPr>
          </a:p>
        </p:txBody>
      </p:sp>
      <p:sp>
        <p:nvSpPr>
          <p:cNvPr id="31" name="TextBox 30"/>
          <p:cNvSpPr txBox="1"/>
          <p:nvPr/>
        </p:nvSpPr>
        <p:spPr>
          <a:xfrm>
            <a:off x="280461" y="1732822"/>
            <a:ext cx="1026210" cy="461665"/>
          </a:xfrm>
          <a:prstGeom prst="rect">
            <a:avLst/>
          </a:prstGeom>
          <a:noFill/>
        </p:spPr>
        <p:txBody>
          <a:bodyPr wrap="square" rtlCol="0">
            <a:spAutoFit/>
          </a:bodyPr>
          <a:lstStyle/>
          <a:p>
            <a:r>
              <a:rPr lang="id-ID" sz="2400" b="1" i="1" dirty="0" smtClean="0"/>
              <a:t>Before</a:t>
            </a:r>
            <a:endParaRPr lang="id-ID" sz="2400" b="1" i="1" dirty="0"/>
          </a:p>
        </p:txBody>
      </p:sp>
      <p:sp>
        <p:nvSpPr>
          <p:cNvPr id="32" name="TextBox 31"/>
          <p:cNvSpPr txBox="1"/>
          <p:nvPr/>
        </p:nvSpPr>
        <p:spPr>
          <a:xfrm>
            <a:off x="10052097" y="5562029"/>
            <a:ext cx="820454" cy="461665"/>
          </a:xfrm>
          <a:prstGeom prst="rect">
            <a:avLst/>
          </a:prstGeom>
          <a:noFill/>
        </p:spPr>
        <p:txBody>
          <a:bodyPr wrap="square" rtlCol="0">
            <a:spAutoFit/>
          </a:bodyPr>
          <a:lstStyle/>
          <a:p>
            <a:r>
              <a:rPr lang="id-ID" sz="2400" b="1" i="1" dirty="0" smtClean="0"/>
              <a:t>After</a:t>
            </a:r>
            <a:endParaRPr lang="id-ID" sz="2400" b="1" i="1" dirty="0"/>
          </a:p>
        </p:txBody>
      </p:sp>
      <p:pic>
        <p:nvPicPr>
          <p:cNvPr id="102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9324" b="3172"/>
          <a:stretch>
            <a:fillRect/>
          </a:stretch>
        </p:blipFill>
        <p:spPr bwMode="auto">
          <a:xfrm>
            <a:off x="1119117" y="3200946"/>
            <a:ext cx="6291618" cy="3186892"/>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73589" y="1353182"/>
            <a:ext cx="2630282" cy="1703214"/>
          </a:xfrm>
          <a:prstGeom prst="round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b="10448"/>
          <a:stretch>
            <a:fillRect/>
          </a:stretch>
        </p:blipFill>
        <p:spPr>
          <a:xfrm>
            <a:off x="7058729" y="1732822"/>
            <a:ext cx="2550212" cy="4233227"/>
          </a:xfrm>
          <a:prstGeom prst="round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l="7512" t="5970" r="6965"/>
          <a:stretch>
            <a:fillRect/>
          </a:stretch>
        </p:blipFill>
        <p:spPr>
          <a:xfrm>
            <a:off x="9351178" y="2780107"/>
            <a:ext cx="2578721" cy="2311843"/>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1000" fill="hold"/>
                                        <p:tgtEl>
                                          <p:spTgt spid="31"/>
                                        </p:tgtEl>
                                        <p:attrNameLst>
                                          <p:attrName>ppt_w</p:attrName>
                                        </p:attrNameLst>
                                      </p:cBhvr>
                                      <p:tavLst>
                                        <p:tav tm="0">
                                          <p:val>
                                            <p:fltVal val="0"/>
                                          </p:val>
                                        </p:tav>
                                        <p:tav tm="100000">
                                          <p:val>
                                            <p:strVal val="#ppt_w"/>
                                          </p:val>
                                        </p:tav>
                                      </p:tavLst>
                                    </p:anim>
                                    <p:anim calcmode="lin" valueType="num">
                                      <p:cBhvr>
                                        <p:cTn id="15" dur="1000" fill="hold"/>
                                        <p:tgtEl>
                                          <p:spTgt spid="31"/>
                                        </p:tgtEl>
                                        <p:attrNameLst>
                                          <p:attrName>ppt_h</p:attrName>
                                        </p:attrNameLst>
                                      </p:cBhvr>
                                      <p:tavLst>
                                        <p:tav tm="0">
                                          <p:val>
                                            <p:fltVal val="0"/>
                                          </p:val>
                                        </p:tav>
                                        <p:tav tm="100000">
                                          <p:val>
                                            <p:strVal val="#ppt_h"/>
                                          </p:val>
                                        </p:tav>
                                      </p:tavLst>
                                    </p:anim>
                                    <p:anim calcmode="lin" valueType="num">
                                      <p:cBhvr>
                                        <p:cTn id="16" dur="1000" fill="hold"/>
                                        <p:tgtEl>
                                          <p:spTgt spid="31"/>
                                        </p:tgtEl>
                                        <p:attrNameLst>
                                          <p:attrName>style.rotation</p:attrName>
                                        </p:attrNameLst>
                                      </p:cBhvr>
                                      <p:tavLst>
                                        <p:tav tm="0">
                                          <p:val>
                                            <p:fltVal val="90"/>
                                          </p:val>
                                        </p:tav>
                                        <p:tav tm="100000">
                                          <p:val>
                                            <p:fltVal val="0"/>
                                          </p:val>
                                        </p:tav>
                                      </p:tavLst>
                                    </p:anim>
                                    <p:animEffect transition="in" filter="fade">
                                      <p:cBhvr>
                                        <p:cTn id="17" dur="1000"/>
                                        <p:tgtEl>
                                          <p:spTgt spid="31"/>
                                        </p:tgtEl>
                                      </p:cBhvr>
                                    </p:animEffect>
                                  </p:childTnLst>
                                </p:cTn>
                              </p:par>
                              <p:par>
                                <p:cTn id="18" presetID="31"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style.rotation</p:attrName>
                                        </p:attrNameLst>
                                      </p:cBhvr>
                                      <p:tavLst>
                                        <p:tav tm="0">
                                          <p:val>
                                            <p:fltVal val="90"/>
                                          </p:val>
                                        </p:tav>
                                        <p:tav tm="100000">
                                          <p:val>
                                            <p:fltVal val="0"/>
                                          </p:val>
                                        </p:tav>
                                      </p:tavLst>
                                    </p:anim>
                                    <p:animEffect transition="in" filter="fade">
                                      <p:cBhvr>
                                        <p:cTn id="23" dur="1000"/>
                                        <p:tgtEl>
                                          <p:spTgt spid="3"/>
                                        </p:tgtEl>
                                      </p:cBhvr>
                                    </p:animEffect>
                                  </p:childTnLst>
                                </p:cTn>
                              </p:par>
                              <p:par>
                                <p:cTn id="24" presetID="3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 calcmode="lin" valueType="num">
                                      <p:cBhvr>
                                        <p:cTn id="34" dur="1000" fill="hold"/>
                                        <p:tgtEl>
                                          <p:spTgt spid="1026"/>
                                        </p:tgtEl>
                                        <p:attrNameLst>
                                          <p:attrName>ppt_w</p:attrName>
                                        </p:attrNameLst>
                                      </p:cBhvr>
                                      <p:tavLst>
                                        <p:tav tm="0">
                                          <p:val>
                                            <p:fltVal val="0"/>
                                          </p:val>
                                        </p:tav>
                                        <p:tav tm="100000">
                                          <p:val>
                                            <p:strVal val="#ppt_w"/>
                                          </p:val>
                                        </p:tav>
                                      </p:tavLst>
                                    </p:anim>
                                    <p:anim calcmode="lin" valueType="num">
                                      <p:cBhvr>
                                        <p:cTn id="35" dur="1000" fill="hold"/>
                                        <p:tgtEl>
                                          <p:spTgt spid="1026"/>
                                        </p:tgtEl>
                                        <p:attrNameLst>
                                          <p:attrName>ppt_h</p:attrName>
                                        </p:attrNameLst>
                                      </p:cBhvr>
                                      <p:tavLst>
                                        <p:tav tm="0">
                                          <p:val>
                                            <p:fltVal val="0"/>
                                          </p:val>
                                        </p:tav>
                                        <p:tav tm="100000">
                                          <p:val>
                                            <p:strVal val="#ppt_h"/>
                                          </p:val>
                                        </p:tav>
                                      </p:tavLst>
                                    </p:anim>
                                    <p:anim calcmode="lin" valueType="num">
                                      <p:cBhvr>
                                        <p:cTn id="36" dur="1000" fill="hold"/>
                                        <p:tgtEl>
                                          <p:spTgt spid="1026"/>
                                        </p:tgtEl>
                                        <p:attrNameLst>
                                          <p:attrName>style.rotation</p:attrName>
                                        </p:attrNameLst>
                                      </p:cBhvr>
                                      <p:tavLst>
                                        <p:tav tm="0">
                                          <p:val>
                                            <p:fltVal val="90"/>
                                          </p:val>
                                        </p:tav>
                                        <p:tav tm="100000">
                                          <p:val>
                                            <p:fltVal val="0"/>
                                          </p:val>
                                        </p:tav>
                                      </p:tavLst>
                                    </p:anim>
                                    <p:animEffect transition="in" filter="fade">
                                      <p:cBhvr>
                                        <p:cTn id="37" dur="1000"/>
                                        <p:tgtEl>
                                          <p:spTgt spid="1026"/>
                                        </p:tgtEl>
                                      </p:cBhvr>
                                    </p:animEffect>
                                  </p:childTnLst>
                                </p:cTn>
                              </p:par>
                              <p:par>
                                <p:cTn id="38" presetID="31"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 calcmode="lin" valueType="num">
                                      <p:cBhvr>
                                        <p:cTn id="42" dur="1000" fill="hold"/>
                                        <p:tgtEl>
                                          <p:spTgt spid="7"/>
                                        </p:tgtEl>
                                        <p:attrNameLst>
                                          <p:attrName>style.rotation</p:attrName>
                                        </p:attrNameLst>
                                      </p:cBhvr>
                                      <p:tavLst>
                                        <p:tav tm="0">
                                          <p:val>
                                            <p:fltVal val="90"/>
                                          </p:val>
                                        </p:tav>
                                        <p:tav tm="100000">
                                          <p:val>
                                            <p:fltVal val="0"/>
                                          </p:val>
                                        </p:tav>
                                      </p:tavLst>
                                    </p:anim>
                                    <p:animEffect transition="in" filter="fade">
                                      <p:cBhvr>
                                        <p:cTn id="43" dur="1000"/>
                                        <p:tgtEl>
                                          <p:spTgt spid="7"/>
                                        </p:tgtEl>
                                      </p:cBhvr>
                                    </p:animEffect>
                                  </p:childTnLst>
                                </p:cTn>
                              </p:par>
                              <p:par>
                                <p:cTn id="44" presetID="31"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p:cTn id="46" dur="1000" fill="hold"/>
                                        <p:tgtEl>
                                          <p:spTgt spid="4"/>
                                        </p:tgtEl>
                                        <p:attrNameLst>
                                          <p:attrName>ppt_w</p:attrName>
                                        </p:attrNameLst>
                                      </p:cBhvr>
                                      <p:tavLst>
                                        <p:tav tm="0">
                                          <p:val>
                                            <p:fltVal val="0"/>
                                          </p:val>
                                        </p:tav>
                                        <p:tav tm="100000">
                                          <p:val>
                                            <p:strVal val="#ppt_w"/>
                                          </p:val>
                                        </p:tav>
                                      </p:tavLst>
                                    </p:anim>
                                    <p:anim calcmode="lin" valueType="num">
                                      <p:cBhvr>
                                        <p:cTn id="47" dur="1000" fill="hold"/>
                                        <p:tgtEl>
                                          <p:spTgt spid="4"/>
                                        </p:tgtEl>
                                        <p:attrNameLst>
                                          <p:attrName>ppt_h</p:attrName>
                                        </p:attrNameLst>
                                      </p:cBhvr>
                                      <p:tavLst>
                                        <p:tav tm="0">
                                          <p:val>
                                            <p:fltVal val="0"/>
                                          </p:val>
                                        </p:tav>
                                        <p:tav tm="100000">
                                          <p:val>
                                            <p:strVal val="#ppt_h"/>
                                          </p:val>
                                        </p:tav>
                                      </p:tavLst>
                                    </p:anim>
                                    <p:anim calcmode="lin" valueType="num">
                                      <p:cBhvr>
                                        <p:cTn id="48" dur="1000" fill="hold"/>
                                        <p:tgtEl>
                                          <p:spTgt spid="4"/>
                                        </p:tgtEl>
                                        <p:attrNameLst>
                                          <p:attrName>style.rotation</p:attrName>
                                        </p:attrNameLst>
                                      </p:cBhvr>
                                      <p:tavLst>
                                        <p:tav tm="0">
                                          <p:val>
                                            <p:fltVal val="90"/>
                                          </p:val>
                                        </p:tav>
                                        <p:tav tm="100000">
                                          <p:val>
                                            <p:fltVal val="0"/>
                                          </p:val>
                                        </p:tav>
                                      </p:tavLst>
                                    </p:anim>
                                    <p:animEffect transition="in" filter="fade">
                                      <p:cBhvr>
                                        <p:cTn id="49" dur="1000"/>
                                        <p:tgtEl>
                                          <p:spTgt spid="4"/>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1000" fill="hold"/>
                                        <p:tgtEl>
                                          <p:spTgt spid="32"/>
                                        </p:tgtEl>
                                        <p:attrNameLst>
                                          <p:attrName>ppt_w</p:attrName>
                                        </p:attrNameLst>
                                      </p:cBhvr>
                                      <p:tavLst>
                                        <p:tav tm="0">
                                          <p:val>
                                            <p:fltVal val="0"/>
                                          </p:val>
                                        </p:tav>
                                        <p:tav tm="100000">
                                          <p:val>
                                            <p:strVal val="#ppt_w"/>
                                          </p:val>
                                        </p:tav>
                                      </p:tavLst>
                                    </p:anim>
                                    <p:anim calcmode="lin" valueType="num">
                                      <p:cBhvr>
                                        <p:cTn id="53" dur="1000" fill="hold"/>
                                        <p:tgtEl>
                                          <p:spTgt spid="32"/>
                                        </p:tgtEl>
                                        <p:attrNameLst>
                                          <p:attrName>ppt_h</p:attrName>
                                        </p:attrNameLst>
                                      </p:cBhvr>
                                      <p:tavLst>
                                        <p:tav tm="0">
                                          <p:val>
                                            <p:fltVal val="0"/>
                                          </p:val>
                                        </p:tav>
                                        <p:tav tm="100000">
                                          <p:val>
                                            <p:strVal val="#ppt_h"/>
                                          </p:val>
                                        </p:tav>
                                      </p:tavLst>
                                    </p:anim>
                                    <p:anim calcmode="lin" valueType="num">
                                      <p:cBhvr>
                                        <p:cTn id="54" dur="1000" fill="hold"/>
                                        <p:tgtEl>
                                          <p:spTgt spid="32"/>
                                        </p:tgtEl>
                                        <p:attrNameLst>
                                          <p:attrName>style.rotation</p:attrName>
                                        </p:attrNameLst>
                                      </p:cBhvr>
                                      <p:tavLst>
                                        <p:tav tm="0">
                                          <p:val>
                                            <p:fltVal val="90"/>
                                          </p:val>
                                        </p:tav>
                                        <p:tav tm="100000">
                                          <p:val>
                                            <p:fltVal val="0"/>
                                          </p:val>
                                        </p:tav>
                                      </p:tavLst>
                                    </p:anim>
                                    <p:animEffect transition="in" filter="fade">
                                      <p:cBhvr>
                                        <p:cTn id="55"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endParaRPr lang="en-US"/>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9" name="Rectangle 148"/>
          <p:cNvSpPr/>
          <p:nvPr/>
        </p:nvSpPr>
        <p:spPr>
          <a:xfrm>
            <a:off x="-13335" y="0"/>
            <a:ext cx="1220502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p:txBody>
          <a:bodyPr wrap="square" lIns="0" tIns="0" rIns="0" bIns="0">
            <a:spAutoFit/>
          </a:bodyPr>
          <a:lstStyle>
            <a:lvl1pPr algn="ctr">
              <a:defRPr/>
            </a:lvl1pPr>
          </a:lstStyle>
          <a:p>
            <a:fld id="{B7A3C565-1C17-429D-B9C6-64A8B2B507B2}" type="slidenum">
              <a:rPr lang="en-US" smtClean="0"/>
              <a:t>14</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1" name="Title 1"/>
          <p:cNvSpPr txBox="1"/>
          <p:nvPr/>
        </p:nvSpPr>
        <p:spPr>
          <a:xfrm>
            <a:off x="3363895" y="226464"/>
            <a:ext cx="8296986" cy="489364"/>
          </a:xfrm>
          <a:prstGeom prst="rect">
            <a:avLst/>
          </a:prstGeom>
        </p:spPr>
        <p:txBody>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id-ID" dirty="0" smtClean="0"/>
              <a:t>Area </a:t>
            </a:r>
            <a:r>
              <a:rPr lang="id-ID" dirty="0"/>
              <a:t>IV </a:t>
            </a:r>
            <a:r>
              <a:rPr lang="id-ID" dirty="0" smtClean="0"/>
              <a:t>Penguatan Akuntabilitas</a:t>
            </a:r>
            <a:endParaRPr lang="en-US" dirty="0"/>
          </a:p>
        </p:txBody>
      </p:sp>
      <p:sp>
        <p:nvSpPr>
          <p:cNvPr id="23" name="Rounded Rectangle 22"/>
          <p:cNvSpPr/>
          <p:nvPr/>
        </p:nvSpPr>
        <p:spPr>
          <a:xfrm>
            <a:off x="730979" y="1251087"/>
            <a:ext cx="3309639" cy="396738"/>
          </a:xfrm>
          <a:prstGeom prst="roundRect">
            <a:avLst/>
          </a:prstGeom>
          <a:solidFill>
            <a:srgbClr val="454054"/>
          </a:solidFill>
          <a:ln>
            <a:solidFill>
              <a:srgbClr val="454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3200" b="1" dirty="0" smtClean="0">
                <a:solidFill>
                  <a:schemeClr val="bg1"/>
                </a:solidFill>
                <a:effectLst>
                  <a:outerShdw blurRad="38100" dist="38100" dir="2700000" algn="tl">
                    <a:srgbClr val="000000">
                      <a:alpha val="43137"/>
                    </a:srgbClr>
                  </a:outerShdw>
                </a:effectLst>
              </a:rPr>
              <a:t>BEFORE</a:t>
            </a:r>
            <a:endParaRPr lang="en-US" altLang="id-ID" sz="3200" b="1" i="1" dirty="0" smtClean="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381000" y="1823085"/>
            <a:ext cx="4278630" cy="922020"/>
          </a:xfrm>
          <a:prstGeom prst="rect">
            <a:avLst/>
          </a:prstGeom>
          <a:noFill/>
        </p:spPr>
        <p:txBody>
          <a:bodyPr wrap="square" rtlCol="0">
            <a:spAutoFit/>
          </a:bodyPr>
          <a:lstStyle/>
          <a:p>
            <a:pPr algn="ctr"/>
            <a:r>
              <a:rPr lang="en-US" b="1" dirty="0"/>
              <a:t>Keterlibatan pimpinan dalam penyusunan perencanaan dan pelaporan SAKIP bersifat Pasif </a:t>
            </a:r>
          </a:p>
        </p:txBody>
      </p:sp>
      <p:sp>
        <p:nvSpPr>
          <p:cNvPr id="2" name="Rounded Rectangle 1"/>
          <p:cNvSpPr/>
          <p:nvPr/>
        </p:nvSpPr>
        <p:spPr>
          <a:xfrm>
            <a:off x="4877529" y="2104527"/>
            <a:ext cx="3309639" cy="396738"/>
          </a:xfrm>
          <a:prstGeom prst="roundRect">
            <a:avLst/>
          </a:prstGeom>
          <a:solidFill>
            <a:srgbClr val="454054"/>
          </a:solidFill>
          <a:ln>
            <a:solidFill>
              <a:srgbClr val="454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3200" b="1" dirty="0" smtClean="0">
                <a:solidFill>
                  <a:schemeClr val="bg1"/>
                </a:solidFill>
                <a:effectLst>
                  <a:outerShdw blurRad="38100" dist="38100" dir="2700000" algn="tl">
                    <a:srgbClr val="000000">
                      <a:alpha val="43137"/>
                    </a:srgbClr>
                  </a:outerShdw>
                </a:effectLst>
              </a:rPr>
              <a:t>AFTER</a:t>
            </a:r>
            <a:endParaRPr lang="en-US" altLang="id-ID" sz="3200" b="1" i="1" dirty="0" smtClean="0">
              <a:solidFill>
                <a:schemeClr val="bg1"/>
              </a:solidFill>
              <a:effectLst>
                <a:outerShdw blurRad="38100" dist="38100" dir="2700000" algn="tl">
                  <a:srgbClr val="000000">
                    <a:alpha val="43137"/>
                  </a:srgbClr>
                </a:outerShdw>
              </a:effectLst>
            </a:endParaRPr>
          </a:p>
        </p:txBody>
      </p:sp>
      <p:sp>
        <p:nvSpPr>
          <p:cNvPr id="9" name="TextBox 3"/>
          <p:cNvSpPr txBox="1"/>
          <p:nvPr/>
        </p:nvSpPr>
        <p:spPr>
          <a:xfrm>
            <a:off x="4877435" y="2599055"/>
            <a:ext cx="6979920" cy="645160"/>
          </a:xfrm>
          <a:prstGeom prst="rect">
            <a:avLst/>
          </a:prstGeom>
          <a:noFill/>
        </p:spPr>
        <p:txBody>
          <a:bodyPr wrap="square" rtlCol="0">
            <a:spAutoFit/>
          </a:bodyPr>
          <a:lstStyle/>
          <a:p>
            <a:pPr algn="ctr"/>
            <a:r>
              <a:rPr lang="en-US" b="1" dirty="0"/>
              <a:t>Keterlibatan pimpinan bersifat aktif, baik dalam penyusunan perencanaan dan pelaporan SAKIP serta evaluasi kinerja</a:t>
            </a:r>
          </a:p>
        </p:txBody>
      </p:sp>
      <p:pic>
        <p:nvPicPr>
          <p:cNvPr id="10" name="Content Placeholder 9"/>
          <p:cNvPicPr>
            <a:picLocks noGrp="1" noChangeAspect="1"/>
          </p:cNvPicPr>
          <p:nvPr>
            <p:ph sz="half" idx="1"/>
          </p:nvPr>
        </p:nvPicPr>
        <p:blipFill>
          <a:blip r:embed="rId4"/>
          <a:srcRect t="49566" r="3116"/>
          <a:stretch>
            <a:fillRect/>
          </a:stretch>
        </p:blipFill>
        <p:spPr>
          <a:xfrm>
            <a:off x="4281170" y="3608705"/>
            <a:ext cx="3905885" cy="2571750"/>
          </a:xfrm>
          <a:prstGeom prst="rect">
            <a:avLst/>
          </a:prstGeom>
        </p:spPr>
      </p:pic>
      <p:pic>
        <p:nvPicPr>
          <p:cNvPr id="12" name="Content Placeholder 11"/>
          <p:cNvPicPr>
            <a:picLocks noGrp="1" noChangeAspect="1"/>
          </p:cNvPicPr>
          <p:nvPr>
            <p:ph sz="half" idx="2"/>
          </p:nvPr>
        </p:nvPicPr>
        <p:blipFill>
          <a:blip r:embed="rId5"/>
          <a:stretch>
            <a:fillRect/>
          </a:stretch>
        </p:blipFill>
        <p:spPr>
          <a:xfrm>
            <a:off x="8187055" y="3888740"/>
            <a:ext cx="3528060" cy="2447925"/>
          </a:xfrm>
          <a:prstGeom prst="rect">
            <a:avLst/>
          </a:prstGeom>
        </p:spPr>
      </p:pic>
      <p:grpSp>
        <p:nvGrpSpPr>
          <p:cNvPr id="124" name="Group 123"/>
          <p:cNvGrpSpPr/>
          <p:nvPr/>
        </p:nvGrpSpPr>
        <p:grpSpPr>
          <a:xfrm>
            <a:off x="1751965" y="3948430"/>
            <a:ext cx="2144395" cy="894080"/>
            <a:chOff x="8843568" y="2280401"/>
            <a:chExt cx="3260572" cy="3004157"/>
          </a:xfrm>
          <a:solidFill>
            <a:schemeClr val="accent4"/>
          </a:solidFill>
        </p:grpSpPr>
        <p:sp>
          <p:nvSpPr>
            <p:cNvPr id="125" name="Freeform: Shape 124"/>
            <p:cNvSpPr/>
            <p:nvPr/>
          </p:nvSpPr>
          <p:spPr>
            <a:xfrm>
              <a:off x="8843568" y="2280401"/>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Arrow: Pentagon 125"/>
            <p:cNvSpPr/>
            <p:nvPr/>
          </p:nvSpPr>
          <p:spPr>
            <a:xfrm>
              <a:off x="8843568" y="3483352"/>
              <a:ext cx="3260572" cy="63012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7" name="Freeform: Shape 126"/>
            <p:cNvSpPr/>
            <p:nvPr/>
          </p:nvSpPr>
          <p:spPr>
            <a:xfrm flipV="1">
              <a:off x="8843568" y="4234999"/>
              <a:ext cx="2847443" cy="1049559"/>
            </a:xfrm>
            <a:custGeom>
              <a:avLst/>
              <a:gdLst>
                <a:gd name="connsiteX0" fmla="*/ 1803595 w 2847443"/>
                <a:gd name="connsiteY0" fmla="*/ 0 h 1049559"/>
                <a:gd name="connsiteX1" fmla="*/ 2847443 w 2847443"/>
                <a:gd name="connsiteY1" fmla="*/ 1043848 h 1049559"/>
                <a:gd name="connsiteX2" fmla="*/ 2841732 w 2847443"/>
                <a:gd name="connsiteY2" fmla="*/ 1049559 h 1049559"/>
                <a:gd name="connsiteX3" fmla="*/ 0 w 2847443"/>
                <a:gd name="connsiteY3" fmla="*/ 1049559 h 1049559"/>
                <a:gd name="connsiteX4" fmla="*/ 0 w 2847443"/>
                <a:gd name="connsiteY4" fmla="*/ 521924 h 1049559"/>
                <a:gd name="connsiteX5" fmla="*/ 1803595 w 2847443"/>
                <a:gd name="connsiteY5" fmla="*/ 521924 h 104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7443" h="1049559">
                  <a:moveTo>
                    <a:pt x="1803595" y="0"/>
                  </a:moveTo>
                  <a:lnTo>
                    <a:pt x="2847443" y="1043848"/>
                  </a:lnTo>
                  <a:lnTo>
                    <a:pt x="2841732" y="1049559"/>
                  </a:lnTo>
                  <a:lnTo>
                    <a:pt x="0" y="1049559"/>
                  </a:lnTo>
                  <a:lnTo>
                    <a:pt x="0" y="521924"/>
                  </a:lnTo>
                  <a:lnTo>
                    <a:pt x="1803595" y="5219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80">
                                          <p:stCondLst>
                                            <p:cond delay="0"/>
                                          </p:stCondLst>
                                        </p:cTn>
                                        <p:tgtEl>
                                          <p:spTgt spid="2"/>
                                        </p:tgtEl>
                                      </p:cBhvr>
                                    </p:animEffect>
                                    <p:anim calcmode="lin" valueType="num">
                                      <p:cBhvr>
                                        <p:cTn id="2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6" dur="26">
                                          <p:stCondLst>
                                            <p:cond delay="650"/>
                                          </p:stCondLst>
                                        </p:cTn>
                                        <p:tgtEl>
                                          <p:spTgt spid="2"/>
                                        </p:tgtEl>
                                      </p:cBhvr>
                                      <p:to x="100000" y="60000"/>
                                    </p:animScale>
                                    <p:animScale>
                                      <p:cBhvr>
                                        <p:cTn id="27" dur="166" decel="50000">
                                          <p:stCondLst>
                                            <p:cond delay="676"/>
                                          </p:stCondLst>
                                        </p:cTn>
                                        <p:tgtEl>
                                          <p:spTgt spid="2"/>
                                        </p:tgtEl>
                                      </p:cBhvr>
                                      <p:to x="100000" y="100000"/>
                                    </p:animScale>
                                    <p:animScale>
                                      <p:cBhvr>
                                        <p:cTn id="28" dur="26">
                                          <p:stCondLst>
                                            <p:cond delay="1312"/>
                                          </p:stCondLst>
                                        </p:cTn>
                                        <p:tgtEl>
                                          <p:spTgt spid="2"/>
                                        </p:tgtEl>
                                      </p:cBhvr>
                                      <p:to x="100000" y="80000"/>
                                    </p:animScale>
                                    <p:animScale>
                                      <p:cBhvr>
                                        <p:cTn id="29" dur="166" decel="50000">
                                          <p:stCondLst>
                                            <p:cond delay="1338"/>
                                          </p:stCondLst>
                                        </p:cTn>
                                        <p:tgtEl>
                                          <p:spTgt spid="2"/>
                                        </p:tgtEl>
                                      </p:cBhvr>
                                      <p:to x="100000" y="100000"/>
                                    </p:animScale>
                                    <p:animScale>
                                      <p:cBhvr>
                                        <p:cTn id="30" dur="26">
                                          <p:stCondLst>
                                            <p:cond delay="1642"/>
                                          </p:stCondLst>
                                        </p:cTn>
                                        <p:tgtEl>
                                          <p:spTgt spid="2"/>
                                        </p:tgtEl>
                                      </p:cBhvr>
                                      <p:to x="100000" y="90000"/>
                                    </p:animScale>
                                    <p:animScale>
                                      <p:cBhvr>
                                        <p:cTn id="31" dur="166" decel="50000">
                                          <p:stCondLst>
                                            <p:cond delay="1668"/>
                                          </p:stCondLst>
                                        </p:cTn>
                                        <p:tgtEl>
                                          <p:spTgt spid="2"/>
                                        </p:tgtEl>
                                      </p:cBhvr>
                                      <p:to x="100000" y="100000"/>
                                    </p:animScale>
                                    <p:animScale>
                                      <p:cBhvr>
                                        <p:cTn id="32" dur="26">
                                          <p:stCondLst>
                                            <p:cond delay="1808"/>
                                          </p:stCondLst>
                                        </p:cTn>
                                        <p:tgtEl>
                                          <p:spTgt spid="2"/>
                                        </p:tgtEl>
                                      </p:cBhvr>
                                      <p:to x="100000" y="95000"/>
                                    </p:animScale>
                                    <p:animScale>
                                      <p:cBhvr>
                                        <p:cTn id="33" dur="166" decel="50000">
                                          <p:stCondLst>
                                            <p:cond delay="1834"/>
                                          </p:stCondLst>
                                        </p:cTn>
                                        <p:tgtEl>
                                          <p:spTgt spid="2"/>
                                        </p:tgtEl>
                                      </p:cBhvr>
                                      <p:to x="100000" y="100000"/>
                                    </p:animScale>
                                  </p:childTnLst>
                                </p:cTn>
                              </p:par>
                              <p:par>
                                <p:cTn id="34" presetID="26"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80">
                                          <p:stCondLst>
                                            <p:cond delay="0"/>
                                          </p:stCondLst>
                                        </p:cTn>
                                        <p:tgtEl>
                                          <p:spTgt spid="9"/>
                                        </p:tgtEl>
                                      </p:cBhvr>
                                    </p:animEffect>
                                    <p:anim calcmode="lin" valueType="num">
                                      <p:cBhvr>
                                        <p:cTn id="3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2" dur="26">
                                          <p:stCondLst>
                                            <p:cond delay="650"/>
                                          </p:stCondLst>
                                        </p:cTn>
                                        <p:tgtEl>
                                          <p:spTgt spid="9"/>
                                        </p:tgtEl>
                                      </p:cBhvr>
                                      <p:to x="100000" y="60000"/>
                                    </p:animScale>
                                    <p:animScale>
                                      <p:cBhvr>
                                        <p:cTn id="43" dur="166" decel="50000">
                                          <p:stCondLst>
                                            <p:cond delay="676"/>
                                          </p:stCondLst>
                                        </p:cTn>
                                        <p:tgtEl>
                                          <p:spTgt spid="9"/>
                                        </p:tgtEl>
                                      </p:cBhvr>
                                      <p:to x="100000" y="100000"/>
                                    </p:animScale>
                                    <p:animScale>
                                      <p:cBhvr>
                                        <p:cTn id="44" dur="26">
                                          <p:stCondLst>
                                            <p:cond delay="1312"/>
                                          </p:stCondLst>
                                        </p:cTn>
                                        <p:tgtEl>
                                          <p:spTgt spid="9"/>
                                        </p:tgtEl>
                                      </p:cBhvr>
                                      <p:to x="100000" y="80000"/>
                                    </p:animScale>
                                    <p:animScale>
                                      <p:cBhvr>
                                        <p:cTn id="45" dur="166" decel="50000">
                                          <p:stCondLst>
                                            <p:cond delay="1338"/>
                                          </p:stCondLst>
                                        </p:cTn>
                                        <p:tgtEl>
                                          <p:spTgt spid="9"/>
                                        </p:tgtEl>
                                      </p:cBhvr>
                                      <p:to x="100000" y="100000"/>
                                    </p:animScale>
                                    <p:animScale>
                                      <p:cBhvr>
                                        <p:cTn id="46" dur="26">
                                          <p:stCondLst>
                                            <p:cond delay="1642"/>
                                          </p:stCondLst>
                                        </p:cTn>
                                        <p:tgtEl>
                                          <p:spTgt spid="9"/>
                                        </p:tgtEl>
                                      </p:cBhvr>
                                      <p:to x="100000" y="90000"/>
                                    </p:animScale>
                                    <p:animScale>
                                      <p:cBhvr>
                                        <p:cTn id="47" dur="166" decel="50000">
                                          <p:stCondLst>
                                            <p:cond delay="1668"/>
                                          </p:stCondLst>
                                        </p:cTn>
                                        <p:tgtEl>
                                          <p:spTgt spid="9"/>
                                        </p:tgtEl>
                                      </p:cBhvr>
                                      <p:to x="100000" y="100000"/>
                                    </p:animScale>
                                    <p:animScale>
                                      <p:cBhvr>
                                        <p:cTn id="48" dur="26">
                                          <p:stCondLst>
                                            <p:cond delay="1808"/>
                                          </p:stCondLst>
                                        </p:cTn>
                                        <p:tgtEl>
                                          <p:spTgt spid="9"/>
                                        </p:tgtEl>
                                      </p:cBhvr>
                                      <p:to x="100000" y="95000"/>
                                    </p:animScale>
                                    <p:animScale>
                                      <p:cBhvr>
                                        <p:cTn id="49" dur="166" decel="50000">
                                          <p:stCondLst>
                                            <p:cond delay="1834"/>
                                          </p:stCondLst>
                                        </p:cTn>
                                        <p:tgtEl>
                                          <p:spTgt spid="9"/>
                                        </p:tgtEl>
                                      </p:cBhvr>
                                      <p:to x="100000" y="100000"/>
                                    </p:animScale>
                                  </p:childTnLst>
                                </p:cTn>
                              </p:par>
                              <p:par>
                                <p:cTn id="50" presetID="26"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80">
                                          <p:stCondLst>
                                            <p:cond delay="0"/>
                                          </p:stCondLst>
                                        </p:cTn>
                                        <p:tgtEl>
                                          <p:spTgt spid="10"/>
                                        </p:tgtEl>
                                      </p:cBhvr>
                                    </p:animEffect>
                                    <p:anim calcmode="lin" valueType="num">
                                      <p:cBhvr>
                                        <p:cTn id="5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8" dur="26">
                                          <p:stCondLst>
                                            <p:cond delay="650"/>
                                          </p:stCondLst>
                                        </p:cTn>
                                        <p:tgtEl>
                                          <p:spTgt spid="10"/>
                                        </p:tgtEl>
                                      </p:cBhvr>
                                      <p:to x="100000" y="60000"/>
                                    </p:animScale>
                                    <p:animScale>
                                      <p:cBhvr>
                                        <p:cTn id="59" dur="166" decel="50000">
                                          <p:stCondLst>
                                            <p:cond delay="676"/>
                                          </p:stCondLst>
                                        </p:cTn>
                                        <p:tgtEl>
                                          <p:spTgt spid="10"/>
                                        </p:tgtEl>
                                      </p:cBhvr>
                                      <p:to x="100000" y="100000"/>
                                    </p:animScale>
                                    <p:animScale>
                                      <p:cBhvr>
                                        <p:cTn id="60" dur="26">
                                          <p:stCondLst>
                                            <p:cond delay="1312"/>
                                          </p:stCondLst>
                                        </p:cTn>
                                        <p:tgtEl>
                                          <p:spTgt spid="10"/>
                                        </p:tgtEl>
                                      </p:cBhvr>
                                      <p:to x="100000" y="80000"/>
                                    </p:animScale>
                                    <p:animScale>
                                      <p:cBhvr>
                                        <p:cTn id="61" dur="166" decel="50000">
                                          <p:stCondLst>
                                            <p:cond delay="1338"/>
                                          </p:stCondLst>
                                        </p:cTn>
                                        <p:tgtEl>
                                          <p:spTgt spid="10"/>
                                        </p:tgtEl>
                                      </p:cBhvr>
                                      <p:to x="100000" y="100000"/>
                                    </p:animScale>
                                    <p:animScale>
                                      <p:cBhvr>
                                        <p:cTn id="62" dur="26">
                                          <p:stCondLst>
                                            <p:cond delay="1642"/>
                                          </p:stCondLst>
                                        </p:cTn>
                                        <p:tgtEl>
                                          <p:spTgt spid="10"/>
                                        </p:tgtEl>
                                      </p:cBhvr>
                                      <p:to x="100000" y="90000"/>
                                    </p:animScale>
                                    <p:animScale>
                                      <p:cBhvr>
                                        <p:cTn id="63" dur="166" decel="50000">
                                          <p:stCondLst>
                                            <p:cond delay="1668"/>
                                          </p:stCondLst>
                                        </p:cTn>
                                        <p:tgtEl>
                                          <p:spTgt spid="10"/>
                                        </p:tgtEl>
                                      </p:cBhvr>
                                      <p:to x="100000" y="100000"/>
                                    </p:animScale>
                                    <p:animScale>
                                      <p:cBhvr>
                                        <p:cTn id="64" dur="26">
                                          <p:stCondLst>
                                            <p:cond delay="1808"/>
                                          </p:stCondLst>
                                        </p:cTn>
                                        <p:tgtEl>
                                          <p:spTgt spid="10"/>
                                        </p:tgtEl>
                                      </p:cBhvr>
                                      <p:to x="100000" y="95000"/>
                                    </p:animScale>
                                    <p:animScale>
                                      <p:cBhvr>
                                        <p:cTn id="65" dur="166" decel="50000">
                                          <p:stCondLst>
                                            <p:cond delay="1834"/>
                                          </p:stCondLst>
                                        </p:cTn>
                                        <p:tgtEl>
                                          <p:spTgt spid="10"/>
                                        </p:tgtEl>
                                      </p:cBhvr>
                                      <p:to x="100000" y="100000"/>
                                    </p:animScale>
                                  </p:childTnLst>
                                </p:cTn>
                              </p:par>
                              <p:par>
                                <p:cTn id="66" presetID="26"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down)">
                                      <p:cBhvr>
                                        <p:cTn id="68" dur="580">
                                          <p:stCondLst>
                                            <p:cond delay="0"/>
                                          </p:stCondLst>
                                        </p:cTn>
                                        <p:tgtEl>
                                          <p:spTgt spid="12"/>
                                        </p:tgtEl>
                                      </p:cBhvr>
                                    </p:animEffect>
                                    <p:anim calcmode="lin" valueType="num">
                                      <p:cBhvr>
                                        <p:cTn id="6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4" dur="26">
                                          <p:stCondLst>
                                            <p:cond delay="650"/>
                                          </p:stCondLst>
                                        </p:cTn>
                                        <p:tgtEl>
                                          <p:spTgt spid="12"/>
                                        </p:tgtEl>
                                      </p:cBhvr>
                                      <p:to x="100000" y="60000"/>
                                    </p:animScale>
                                    <p:animScale>
                                      <p:cBhvr>
                                        <p:cTn id="75" dur="166" decel="50000">
                                          <p:stCondLst>
                                            <p:cond delay="676"/>
                                          </p:stCondLst>
                                        </p:cTn>
                                        <p:tgtEl>
                                          <p:spTgt spid="12"/>
                                        </p:tgtEl>
                                      </p:cBhvr>
                                      <p:to x="100000" y="100000"/>
                                    </p:animScale>
                                    <p:animScale>
                                      <p:cBhvr>
                                        <p:cTn id="76" dur="26">
                                          <p:stCondLst>
                                            <p:cond delay="1312"/>
                                          </p:stCondLst>
                                        </p:cTn>
                                        <p:tgtEl>
                                          <p:spTgt spid="12"/>
                                        </p:tgtEl>
                                      </p:cBhvr>
                                      <p:to x="100000" y="80000"/>
                                    </p:animScale>
                                    <p:animScale>
                                      <p:cBhvr>
                                        <p:cTn id="77" dur="166" decel="50000">
                                          <p:stCondLst>
                                            <p:cond delay="1338"/>
                                          </p:stCondLst>
                                        </p:cTn>
                                        <p:tgtEl>
                                          <p:spTgt spid="12"/>
                                        </p:tgtEl>
                                      </p:cBhvr>
                                      <p:to x="100000" y="100000"/>
                                    </p:animScale>
                                    <p:animScale>
                                      <p:cBhvr>
                                        <p:cTn id="78" dur="26">
                                          <p:stCondLst>
                                            <p:cond delay="1642"/>
                                          </p:stCondLst>
                                        </p:cTn>
                                        <p:tgtEl>
                                          <p:spTgt spid="12"/>
                                        </p:tgtEl>
                                      </p:cBhvr>
                                      <p:to x="100000" y="90000"/>
                                    </p:animScale>
                                    <p:animScale>
                                      <p:cBhvr>
                                        <p:cTn id="79" dur="166" decel="50000">
                                          <p:stCondLst>
                                            <p:cond delay="1668"/>
                                          </p:stCondLst>
                                        </p:cTn>
                                        <p:tgtEl>
                                          <p:spTgt spid="12"/>
                                        </p:tgtEl>
                                      </p:cBhvr>
                                      <p:to x="100000" y="100000"/>
                                    </p:animScale>
                                    <p:animScale>
                                      <p:cBhvr>
                                        <p:cTn id="80" dur="26">
                                          <p:stCondLst>
                                            <p:cond delay="1808"/>
                                          </p:stCondLst>
                                        </p:cTn>
                                        <p:tgtEl>
                                          <p:spTgt spid="12"/>
                                        </p:tgtEl>
                                      </p:cBhvr>
                                      <p:to x="100000" y="95000"/>
                                    </p:animScale>
                                    <p:animScale>
                                      <p:cBhvr>
                                        <p:cTn id="81" dur="166" decel="50000">
                                          <p:stCondLst>
                                            <p:cond delay="1834"/>
                                          </p:stCondLst>
                                        </p:cTn>
                                        <p:tgtEl>
                                          <p:spTgt spid="12"/>
                                        </p:tgtEl>
                                      </p:cBhvr>
                                      <p:to x="100000" y="100000"/>
                                    </p:animScale>
                                  </p:childTnLst>
                                </p:cTn>
                              </p:par>
                              <p:par>
                                <p:cTn id="82" presetID="26" presetClass="entr" presetSubtype="0" fill="hold" nodeType="withEffect">
                                  <p:stCondLst>
                                    <p:cond delay="0"/>
                                  </p:stCondLst>
                                  <p:childTnLst>
                                    <p:set>
                                      <p:cBhvr>
                                        <p:cTn id="83" dur="1" fill="hold">
                                          <p:stCondLst>
                                            <p:cond delay="0"/>
                                          </p:stCondLst>
                                        </p:cTn>
                                        <p:tgtEl>
                                          <p:spTgt spid="124"/>
                                        </p:tgtEl>
                                        <p:attrNameLst>
                                          <p:attrName>style.visibility</p:attrName>
                                        </p:attrNameLst>
                                      </p:cBhvr>
                                      <p:to>
                                        <p:strVal val="visible"/>
                                      </p:to>
                                    </p:set>
                                    <p:animEffect transition="in" filter="wipe(down)">
                                      <p:cBhvr>
                                        <p:cTn id="84" dur="580">
                                          <p:stCondLst>
                                            <p:cond delay="0"/>
                                          </p:stCondLst>
                                        </p:cTn>
                                        <p:tgtEl>
                                          <p:spTgt spid="124"/>
                                        </p:tgtEl>
                                      </p:cBhvr>
                                    </p:animEffect>
                                    <p:anim calcmode="lin" valueType="num">
                                      <p:cBhvr>
                                        <p:cTn id="85" dur="1822" tmFilter="0,0; 0.14,0.36; 0.43,0.73; 0.71,0.91; 1.0,1.0">
                                          <p:stCondLst>
                                            <p:cond delay="0"/>
                                          </p:stCondLst>
                                        </p:cTn>
                                        <p:tgtEl>
                                          <p:spTgt spid="124"/>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124"/>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124"/>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124"/>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124"/>
                                        </p:tgtEl>
                                        <p:attrNameLst>
                                          <p:attrName>ppt_y</p:attrName>
                                        </p:attrNameLst>
                                      </p:cBhvr>
                                      <p:tavLst>
                                        <p:tav tm="0" fmla="#ppt_y-sin(pi*$)/81">
                                          <p:val>
                                            <p:fltVal val="0"/>
                                          </p:val>
                                        </p:tav>
                                        <p:tav tm="100000">
                                          <p:val>
                                            <p:fltVal val="1"/>
                                          </p:val>
                                        </p:tav>
                                      </p:tavLst>
                                    </p:anim>
                                    <p:animScale>
                                      <p:cBhvr>
                                        <p:cTn id="90" dur="26">
                                          <p:stCondLst>
                                            <p:cond delay="650"/>
                                          </p:stCondLst>
                                        </p:cTn>
                                        <p:tgtEl>
                                          <p:spTgt spid="124"/>
                                        </p:tgtEl>
                                      </p:cBhvr>
                                      <p:to x="100000" y="60000"/>
                                    </p:animScale>
                                    <p:animScale>
                                      <p:cBhvr>
                                        <p:cTn id="91" dur="166" decel="50000">
                                          <p:stCondLst>
                                            <p:cond delay="676"/>
                                          </p:stCondLst>
                                        </p:cTn>
                                        <p:tgtEl>
                                          <p:spTgt spid="124"/>
                                        </p:tgtEl>
                                      </p:cBhvr>
                                      <p:to x="100000" y="100000"/>
                                    </p:animScale>
                                    <p:animScale>
                                      <p:cBhvr>
                                        <p:cTn id="92" dur="26">
                                          <p:stCondLst>
                                            <p:cond delay="1312"/>
                                          </p:stCondLst>
                                        </p:cTn>
                                        <p:tgtEl>
                                          <p:spTgt spid="124"/>
                                        </p:tgtEl>
                                      </p:cBhvr>
                                      <p:to x="100000" y="80000"/>
                                    </p:animScale>
                                    <p:animScale>
                                      <p:cBhvr>
                                        <p:cTn id="93" dur="166" decel="50000">
                                          <p:stCondLst>
                                            <p:cond delay="1338"/>
                                          </p:stCondLst>
                                        </p:cTn>
                                        <p:tgtEl>
                                          <p:spTgt spid="124"/>
                                        </p:tgtEl>
                                      </p:cBhvr>
                                      <p:to x="100000" y="100000"/>
                                    </p:animScale>
                                    <p:animScale>
                                      <p:cBhvr>
                                        <p:cTn id="94" dur="26">
                                          <p:stCondLst>
                                            <p:cond delay="1642"/>
                                          </p:stCondLst>
                                        </p:cTn>
                                        <p:tgtEl>
                                          <p:spTgt spid="124"/>
                                        </p:tgtEl>
                                      </p:cBhvr>
                                      <p:to x="100000" y="90000"/>
                                    </p:animScale>
                                    <p:animScale>
                                      <p:cBhvr>
                                        <p:cTn id="95" dur="166" decel="50000">
                                          <p:stCondLst>
                                            <p:cond delay="1668"/>
                                          </p:stCondLst>
                                        </p:cTn>
                                        <p:tgtEl>
                                          <p:spTgt spid="124"/>
                                        </p:tgtEl>
                                      </p:cBhvr>
                                      <p:to x="100000" y="100000"/>
                                    </p:animScale>
                                    <p:animScale>
                                      <p:cBhvr>
                                        <p:cTn id="96" dur="26">
                                          <p:stCondLst>
                                            <p:cond delay="1808"/>
                                          </p:stCondLst>
                                        </p:cTn>
                                        <p:tgtEl>
                                          <p:spTgt spid="124"/>
                                        </p:tgtEl>
                                      </p:cBhvr>
                                      <p:to x="100000" y="95000"/>
                                    </p:animScale>
                                    <p:animScale>
                                      <p:cBhvr>
                                        <p:cTn id="97" dur="166" decel="50000">
                                          <p:stCondLst>
                                            <p:cond delay="1834"/>
                                          </p:stCondLst>
                                        </p:cTn>
                                        <p:tgtEl>
                                          <p:spTgt spid="12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4" grpId="0"/>
      <p:bldP spid="2"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9" name="Rectangle 148"/>
          <p:cNvSpPr/>
          <p:nvPr/>
        </p:nvSpPr>
        <p:spPr>
          <a:xfrm>
            <a:off x="381000" y="-20955"/>
            <a:ext cx="1220502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grpSp>
        <p:nvGrpSpPr>
          <p:cNvPr id="117" name="Group 116"/>
          <p:cNvGrpSpPr/>
          <p:nvPr/>
        </p:nvGrpSpPr>
        <p:grpSpPr>
          <a:xfrm flipV="1">
            <a:off x="7690152" y="3814791"/>
            <a:ext cx="263508" cy="212785"/>
            <a:chOff x="4122738" y="2941638"/>
            <a:chExt cx="338138" cy="273050"/>
          </a:xfrm>
        </p:grpSpPr>
        <p:sp>
          <p:nvSpPr>
            <p:cNvPr id="118" name="Freeform 5"/>
            <p:cNvSpPr/>
            <p:nvPr/>
          </p:nvSpPr>
          <p:spPr bwMode="auto">
            <a:xfrm>
              <a:off x="4122738" y="3055938"/>
              <a:ext cx="90488" cy="60325"/>
            </a:xfrm>
            <a:custGeom>
              <a:avLst/>
              <a:gdLst>
                <a:gd name="T0" fmla="*/ 0 w 57"/>
                <a:gd name="T1" fmla="*/ 0 h 38"/>
                <a:gd name="T2" fmla="*/ 26 w 57"/>
                <a:gd name="T3" fmla="*/ 38 h 38"/>
                <a:gd name="T4" fmla="*/ 57 w 57"/>
                <a:gd name="T5" fmla="*/ 2 h 38"/>
              </a:gdLst>
              <a:ahLst/>
              <a:cxnLst>
                <a:cxn ang="0">
                  <a:pos x="T0" y="T1"/>
                </a:cxn>
                <a:cxn ang="0">
                  <a:pos x="T2" y="T3"/>
                </a:cxn>
                <a:cxn ang="0">
                  <a:pos x="T4" y="T5"/>
                </a:cxn>
              </a:cxnLst>
              <a:rect l="0" t="0" r="r" b="b"/>
              <a:pathLst>
                <a:path w="57" h="38">
                  <a:moveTo>
                    <a:pt x="0" y="0"/>
                  </a:moveTo>
                  <a:lnTo>
                    <a:pt x="26" y="38"/>
                  </a:lnTo>
                  <a:lnTo>
                    <a:pt x="57" y="2"/>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19" name="Freeform 6"/>
            <p:cNvSpPr/>
            <p:nvPr/>
          </p:nvSpPr>
          <p:spPr bwMode="auto">
            <a:xfrm>
              <a:off x="4370388" y="3055938"/>
              <a:ext cx="90488" cy="63500"/>
            </a:xfrm>
            <a:custGeom>
              <a:avLst/>
              <a:gdLst>
                <a:gd name="T0" fmla="*/ 57 w 57"/>
                <a:gd name="T1" fmla="*/ 40 h 40"/>
                <a:gd name="T2" fmla="*/ 31 w 57"/>
                <a:gd name="T3" fmla="*/ 0 h 40"/>
                <a:gd name="T4" fmla="*/ 0 w 57"/>
                <a:gd name="T5" fmla="*/ 38 h 40"/>
              </a:gdLst>
              <a:ahLst/>
              <a:cxnLst>
                <a:cxn ang="0">
                  <a:pos x="T0" y="T1"/>
                </a:cxn>
                <a:cxn ang="0">
                  <a:pos x="T2" y="T3"/>
                </a:cxn>
                <a:cxn ang="0">
                  <a:pos x="T4" y="T5"/>
                </a:cxn>
              </a:cxnLst>
              <a:rect l="0" t="0" r="r" b="b"/>
              <a:pathLst>
                <a:path w="57" h="40">
                  <a:moveTo>
                    <a:pt x="57" y="40"/>
                  </a:moveTo>
                  <a:lnTo>
                    <a:pt x="31" y="0"/>
                  </a:lnTo>
                  <a:lnTo>
                    <a:pt x="0" y="38"/>
                  </a:ln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0" name="Freeform 7"/>
            <p:cNvSpPr/>
            <p:nvPr/>
          </p:nvSpPr>
          <p:spPr bwMode="auto">
            <a:xfrm>
              <a:off x="4202113" y="3059113"/>
              <a:ext cx="228600" cy="155575"/>
            </a:xfrm>
            <a:custGeom>
              <a:avLst/>
              <a:gdLst>
                <a:gd name="T0" fmla="*/ 58 w 61"/>
                <a:gd name="T1" fmla="*/ 0 h 41"/>
                <a:gd name="T2" fmla="*/ 32 w 61"/>
                <a:gd name="T3" fmla="*/ 38 h 41"/>
                <a:gd name="T4" fmla="*/ 0 w 61"/>
                <a:gd name="T5" fmla="*/ 30 h 41"/>
              </a:gdLst>
              <a:ahLst/>
              <a:cxnLst>
                <a:cxn ang="0">
                  <a:pos x="T0" y="T1"/>
                </a:cxn>
                <a:cxn ang="0">
                  <a:pos x="T2" y="T3"/>
                </a:cxn>
                <a:cxn ang="0">
                  <a:pos x="T4" y="T5"/>
                </a:cxn>
              </a:cxnLst>
              <a:rect l="0" t="0" r="r" b="b"/>
              <a:pathLst>
                <a:path w="61" h="41">
                  <a:moveTo>
                    <a:pt x="58" y="0"/>
                  </a:moveTo>
                  <a:cubicBezTo>
                    <a:pt x="61" y="17"/>
                    <a:pt x="49" y="34"/>
                    <a:pt x="32" y="38"/>
                  </a:cubicBezTo>
                  <a:cubicBezTo>
                    <a:pt x="20" y="41"/>
                    <a:pt x="8" y="38"/>
                    <a:pt x="0" y="30"/>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121" name="Freeform 8"/>
            <p:cNvSpPr/>
            <p:nvPr/>
          </p:nvSpPr>
          <p:spPr bwMode="auto">
            <a:xfrm>
              <a:off x="4144963" y="2941638"/>
              <a:ext cx="241300" cy="174625"/>
            </a:xfrm>
            <a:custGeom>
              <a:avLst/>
              <a:gdLst>
                <a:gd name="T0" fmla="*/ 5 w 64"/>
                <a:gd name="T1" fmla="*/ 46 h 46"/>
                <a:gd name="T2" fmla="*/ 31 w 64"/>
                <a:gd name="T3" fmla="*/ 3 h 46"/>
                <a:gd name="T4" fmla="*/ 64 w 64"/>
                <a:gd name="T5" fmla="*/ 14 h 46"/>
              </a:gdLst>
              <a:ahLst/>
              <a:cxnLst>
                <a:cxn ang="0">
                  <a:pos x="T0" y="T1"/>
                </a:cxn>
                <a:cxn ang="0">
                  <a:pos x="T2" y="T3"/>
                </a:cxn>
                <a:cxn ang="0">
                  <a:pos x="T4" y="T5"/>
                </a:cxn>
              </a:cxnLst>
              <a:rect l="0" t="0" r="r" b="b"/>
              <a:pathLst>
                <a:path w="64" h="46">
                  <a:moveTo>
                    <a:pt x="5" y="46"/>
                  </a:moveTo>
                  <a:cubicBezTo>
                    <a:pt x="0" y="27"/>
                    <a:pt x="13" y="8"/>
                    <a:pt x="31" y="3"/>
                  </a:cubicBezTo>
                  <a:cubicBezTo>
                    <a:pt x="44" y="0"/>
                    <a:pt x="56" y="5"/>
                    <a:pt x="64" y="14"/>
                  </a:cubicBezTo>
                </a:path>
              </a:pathLst>
            </a:custGeom>
            <a:noFill/>
            <a:ln w="952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15</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1" name="Title 1"/>
          <p:cNvSpPr txBox="1"/>
          <p:nvPr/>
        </p:nvSpPr>
        <p:spPr>
          <a:xfrm>
            <a:off x="3363895" y="226464"/>
            <a:ext cx="8296986" cy="489364"/>
          </a:xfrm>
          <a:prstGeom prst="rect">
            <a:avLst/>
          </a:prstGeom>
        </p:spPr>
        <p:txBody>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id-ID" dirty="0" smtClean="0"/>
              <a:t>Area </a:t>
            </a:r>
            <a:r>
              <a:rPr lang="id-ID" dirty="0"/>
              <a:t>IV </a:t>
            </a:r>
            <a:r>
              <a:rPr lang="id-ID" dirty="0" smtClean="0"/>
              <a:t>Penguatan Akuntabilitas</a:t>
            </a:r>
            <a:endParaRPr lang="en-US" dirty="0"/>
          </a:p>
        </p:txBody>
      </p:sp>
      <p:sp>
        <p:nvSpPr>
          <p:cNvPr id="23" name="Rounded Rectangle 22"/>
          <p:cNvSpPr/>
          <p:nvPr/>
        </p:nvSpPr>
        <p:spPr>
          <a:xfrm>
            <a:off x="649064" y="1070112"/>
            <a:ext cx="3309639" cy="396738"/>
          </a:xfrm>
          <a:prstGeom prst="roundRect">
            <a:avLst/>
          </a:prstGeom>
          <a:solidFill>
            <a:srgbClr val="454054"/>
          </a:solidFill>
          <a:ln>
            <a:solidFill>
              <a:srgbClr val="454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solidFill>
                  <a:schemeClr val="bg1"/>
                </a:solidFill>
                <a:effectLst>
                  <a:outerShdw blurRad="38100" dist="38100" dir="2700000" algn="tl">
                    <a:srgbClr val="000000">
                      <a:alpha val="43137"/>
                    </a:srgbClr>
                  </a:outerShdw>
                </a:effectLst>
              </a:rPr>
              <a:t>Hasil Pengelolaan Akuntabilitas Kerja</a:t>
            </a:r>
            <a:endParaRPr lang="id-ID" sz="1400" b="1" i="1" dirty="0">
              <a:solidFill>
                <a:schemeClr val="bg1"/>
              </a:solidFill>
              <a:effectLst>
                <a:outerShdw blurRad="38100" dist="38100" dir="2700000" algn="tl">
                  <a:srgbClr val="000000">
                    <a:alpha val="43137"/>
                  </a:srgbClr>
                </a:outerShdw>
              </a:effectLst>
            </a:endParaRPr>
          </a:p>
        </p:txBody>
      </p:sp>
      <p:pic>
        <p:nvPicPr>
          <p:cNvPr id="34"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l="19382" t="14444" r="8765" b="9338"/>
          <a:stretch>
            <a:fillRect/>
          </a:stretch>
        </p:blipFill>
        <p:spPr>
          <a:xfrm>
            <a:off x="858520" y="1823085"/>
            <a:ext cx="2292985" cy="2708910"/>
          </a:xfrm>
          <a:prstGeom prst="roundRect">
            <a:avLst/>
          </a:prstGeom>
        </p:spPr>
      </p:pic>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l="13210" t="9445" r="13176" b="10630"/>
          <a:stretch>
            <a:fillRect/>
          </a:stretch>
        </p:blipFill>
        <p:spPr>
          <a:xfrm>
            <a:off x="4765040" y="1004570"/>
            <a:ext cx="2066290" cy="2151380"/>
          </a:xfrm>
          <a:prstGeom prst="roundRect">
            <a:avLst/>
          </a:prstGeom>
        </p:spPr>
      </p:pic>
      <p:pic>
        <p:nvPicPr>
          <p:cNvPr id="36" name="Picture 35"/>
          <p:cNvPicPr>
            <a:picLocks noChangeAspect="1"/>
          </p:cNvPicPr>
          <p:nvPr/>
        </p:nvPicPr>
        <p:blipFill rotWithShape="1">
          <a:blip r:embed="rId6" cstate="print">
            <a:extLst>
              <a:ext uri="{28A0092B-C50C-407E-A947-70E740481C1C}">
                <a14:useLocalDpi xmlns:a14="http://schemas.microsoft.com/office/drawing/2010/main" val="0"/>
              </a:ext>
            </a:extLst>
          </a:blip>
          <a:srcRect l="5694" t="9630" r="7038" b="5659"/>
          <a:stretch>
            <a:fillRect/>
          </a:stretch>
        </p:blipFill>
        <p:spPr>
          <a:xfrm>
            <a:off x="8301990" y="4051300"/>
            <a:ext cx="2953385" cy="1691005"/>
          </a:xfrm>
          <a:prstGeom prst="roundRect">
            <a:avLst/>
          </a:prstGeom>
        </p:spPr>
      </p:pic>
      <p:pic>
        <p:nvPicPr>
          <p:cNvPr id="37" name="Picture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5040" y="3639185"/>
            <a:ext cx="1767205" cy="2233295"/>
          </a:xfrm>
          <a:prstGeom prst="roundRect">
            <a:avLst/>
          </a:prstGeom>
        </p:spPr>
      </p:pic>
      <p:pic>
        <p:nvPicPr>
          <p:cNvPr id="38" name="Picture 37"/>
          <p:cNvPicPr>
            <a:picLocks noChangeAspect="1"/>
          </p:cNvPicPr>
          <p:nvPr/>
        </p:nvPicPr>
        <p:blipFill rotWithShape="1">
          <a:blip r:embed="rId8" cstate="print">
            <a:extLst>
              <a:ext uri="{28A0092B-C50C-407E-A947-70E740481C1C}">
                <a14:useLocalDpi xmlns:a14="http://schemas.microsoft.com/office/drawing/2010/main" val="0"/>
              </a:ext>
            </a:extLst>
          </a:blip>
          <a:srcRect t="4635" r="16667" b="4481"/>
          <a:stretch>
            <a:fillRect/>
          </a:stretch>
        </p:blipFill>
        <p:spPr>
          <a:xfrm>
            <a:off x="8616950" y="1004570"/>
            <a:ext cx="2143125" cy="2172970"/>
          </a:xfrm>
          <a:prstGeom prst="roundRect">
            <a:avLst/>
          </a:prstGeom>
        </p:spPr>
      </p:pic>
      <p:sp>
        <p:nvSpPr>
          <p:cNvPr id="3" name="TextBox 2"/>
          <p:cNvSpPr txBox="1"/>
          <p:nvPr/>
        </p:nvSpPr>
        <p:spPr>
          <a:xfrm>
            <a:off x="3267235" y="3177434"/>
            <a:ext cx="4522336" cy="461665"/>
          </a:xfrm>
          <a:prstGeom prst="rect">
            <a:avLst/>
          </a:prstGeom>
          <a:noFill/>
        </p:spPr>
        <p:txBody>
          <a:bodyPr wrap="square" rtlCol="0">
            <a:spAutoFit/>
          </a:bodyPr>
          <a:lstStyle/>
          <a:p>
            <a:pPr algn="ctr"/>
            <a:r>
              <a:rPr lang="id-ID" sz="1200" b="1" dirty="0"/>
              <a:t>Terakreditasi  “A” (Excellent) pada surveillance  ke-II Akreditasi Penjaminan Mutu  Ditjen. Badilag  Tahun </a:t>
            </a:r>
            <a:r>
              <a:rPr lang="id-ID" sz="1200" b="1" dirty="0" smtClean="0"/>
              <a:t>2019</a:t>
            </a:r>
            <a:endParaRPr lang="id-ID" sz="1200" b="1" dirty="0"/>
          </a:p>
        </p:txBody>
      </p:sp>
      <p:sp>
        <p:nvSpPr>
          <p:cNvPr id="4" name="TextBox 3"/>
          <p:cNvSpPr txBox="1"/>
          <p:nvPr/>
        </p:nvSpPr>
        <p:spPr>
          <a:xfrm>
            <a:off x="114294" y="4751181"/>
            <a:ext cx="4052608" cy="1107996"/>
          </a:xfrm>
          <a:prstGeom prst="rect">
            <a:avLst/>
          </a:prstGeom>
          <a:noFill/>
        </p:spPr>
        <p:txBody>
          <a:bodyPr wrap="square" rtlCol="0">
            <a:spAutoFit/>
          </a:bodyPr>
          <a:lstStyle/>
          <a:p>
            <a:pPr algn="ctr"/>
            <a:r>
              <a:rPr lang="id-ID" sz="1200" b="1" dirty="0"/>
              <a:t>Mendaptkan Sertifikasi Sistem Manajamen ISO 9001:2008 </a:t>
            </a:r>
            <a:r>
              <a:rPr lang="id-ID" sz="1200" b="1" dirty="0" smtClean="0"/>
              <a:t>T</a:t>
            </a:r>
            <a:r>
              <a:rPr lang="en-US" sz="1200" b="1" dirty="0" smtClean="0"/>
              <a:t>U</a:t>
            </a:r>
            <a:r>
              <a:rPr lang="id-ID" sz="1200" b="1" dirty="0" smtClean="0"/>
              <a:t>V </a:t>
            </a:r>
            <a:r>
              <a:rPr lang="id-ID" sz="1200" b="1" dirty="0"/>
              <a:t>NORD – KAN dalam ruang lingkup Pelayanan Perkara Pengadilan Agama  beserta seluruh proses pendukungnya Tahun 2018</a:t>
            </a:r>
          </a:p>
          <a:p>
            <a:pPr algn="ctr"/>
            <a:endParaRPr lang="id-ID" dirty="0"/>
          </a:p>
        </p:txBody>
      </p:sp>
      <p:sp>
        <p:nvSpPr>
          <p:cNvPr id="6" name="TextBox 5"/>
          <p:cNvSpPr txBox="1"/>
          <p:nvPr/>
        </p:nvSpPr>
        <p:spPr>
          <a:xfrm>
            <a:off x="8302077" y="3220115"/>
            <a:ext cx="2714831" cy="923330"/>
          </a:xfrm>
          <a:prstGeom prst="rect">
            <a:avLst/>
          </a:prstGeom>
          <a:noFill/>
        </p:spPr>
        <p:txBody>
          <a:bodyPr wrap="square" rtlCol="0">
            <a:spAutoFit/>
          </a:bodyPr>
          <a:lstStyle/>
          <a:p>
            <a:pPr algn="ctr"/>
            <a:r>
              <a:rPr lang="id-ID" sz="1200" b="1" dirty="0"/>
              <a:t>Penghargaan Ditjen. Badilag sebagai Juara II Pengelolaan Website Kategori Tingkat Pertama Kelas I.B.  Tahun 2018</a:t>
            </a:r>
          </a:p>
          <a:p>
            <a:endParaRPr lang="id-ID" dirty="0"/>
          </a:p>
        </p:txBody>
      </p:sp>
      <p:sp>
        <p:nvSpPr>
          <p:cNvPr id="7" name="TextBox 6"/>
          <p:cNvSpPr txBox="1"/>
          <p:nvPr/>
        </p:nvSpPr>
        <p:spPr>
          <a:xfrm>
            <a:off x="4040797" y="5833795"/>
            <a:ext cx="2975212" cy="461665"/>
          </a:xfrm>
          <a:prstGeom prst="rect">
            <a:avLst/>
          </a:prstGeom>
          <a:noFill/>
        </p:spPr>
        <p:txBody>
          <a:bodyPr wrap="square" rtlCol="0">
            <a:spAutoFit/>
          </a:bodyPr>
          <a:lstStyle/>
          <a:p>
            <a:pPr algn="ctr"/>
            <a:r>
              <a:rPr lang="id-ID" sz="1200" b="1" dirty="0"/>
              <a:t>Penghargaan KPPN Tanjung Terbaik Ke-II Kinerja Satker Pengguna KKP Tahun 2019</a:t>
            </a:r>
          </a:p>
        </p:txBody>
      </p:sp>
      <p:sp>
        <p:nvSpPr>
          <p:cNvPr id="8" name="TextBox 7"/>
          <p:cNvSpPr txBox="1"/>
          <p:nvPr/>
        </p:nvSpPr>
        <p:spPr>
          <a:xfrm>
            <a:off x="7983275" y="5780235"/>
            <a:ext cx="3610733" cy="923330"/>
          </a:xfrm>
          <a:prstGeom prst="rect">
            <a:avLst/>
          </a:prstGeom>
          <a:noFill/>
        </p:spPr>
        <p:txBody>
          <a:bodyPr wrap="square" rtlCol="0">
            <a:spAutoFit/>
          </a:bodyPr>
          <a:lstStyle/>
          <a:p>
            <a:pPr algn="ctr"/>
            <a:r>
              <a:rPr lang="id-ID" sz="1200" b="1" dirty="0"/>
              <a:t>Penghargaan PTA. Banjarmasin Terbaik Kedua Kategori Pengisian Aplikasi SIKEP MARI dan ABS Badilag 100% Tahun 2019</a:t>
            </a:r>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fltVal val="0"/>
                                          </p:val>
                                        </p:tav>
                                        <p:tav tm="100000">
                                          <p:val>
                                            <p:strVal val="#ppt_w"/>
                                          </p:val>
                                        </p:tav>
                                      </p:tavLst>
                                    </p:anim>
                                    <p:anim calcmode="lin" valueType="num">
                                      <p:cBhvr>
                                        <p:cTn id="15" dur="1000" fill="hold"/>
                                        <p:tgtEl>
                                          <p:spTgt spid="34"/>
                                        </p:tgtEl>
                                        <p:attrNameLst>
                                          <p:attrName>ppt_h</p:attrName>
                                        </p:attrNameLst>
                                      </p:cBhvr>
                                      <p:tavLst>
                                        <p:tav tm="0">
                                          <p:val>
                                            <p:fltVal val="0"/>
                                          </p:val>
                                        </p:tav>
                                        <p:tav tm="100000">
                                          <p:val>
                                            <p:strVal val="#ppt_h"/>
                                          </p:val>
                                        </p:tav>
                                      </p:tavLst>
                                    </p:anim>
                                    <p:anim calcmode="lin" valueType="num">
                                      <p:cBhvr>
                                        <p:cTn id="16" dur="1000" fill="hold"/>
                                        <p:tgtEl>
                                          <p:spTgt spid="34"/>
                                        </p:tgtEl>
                                        <p:attrNameLst>
                                          <p:attrName>style.rotation</p:attrName>
                                        </p:attrNameLst>
                                      </p:cBhvr>
                                      <p:tavLst>
                                        <p:tav tm="0">
                                          <p:val>
                                            <p:fltVal val="90"/>
                                          </p:val>
                                        </p:tav>
                                        <p:tav tm="100000">
                                          <p:val>
                                            <p:fltVal val="0"/>
                                          </p:val>
                                        </p:tav>
                                      </p:tavLst>
                                    </p:anim>
                                    <p:animEffect transition="in" filter="fade">
                                      <p:cBhvr>
                                        <p:cTn id="17" dur="1000"/>
                                        <p:tgtEl>
                                          <p:spTgt spid="34"/>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par>
                                <p:cTn id="24" presetID="31"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1000" fill="hold"/>
                                        <p:tgtEl>
                                          <p:spTgt spid="35"/>
                                        </p:tgtEl>
                                        <p:attrNameLst>
                                          <p:attrName>ppt_w</p:attrName>
                                        </p:attrNameLst>
                                      </p:cBhvr>
                                      <p:tavLst>
                                        <p:tav tm="0">
                                          <p:val>
                                            <p:fltVal val="0"/>
                                          </p:val>
                                        </p:tav>
                                        <p:tav tm="100000">
                                          <p:val>
                                            <p:strVal val="#ppt_w"/>
                                          </p:val>
                                        </p:tav>
                                      </p:tavLst>
                                    </p:anim>
                                    <p:anim calcmode="lin" valueType="num">
                                      <p:cBhvr>
                                        <p:cTn id="27" dur="1000" fill="hold"/>
                                        <p:tgtEl>
                                          <p:spTgt spid="35"/>
                                        </p:tgtEl>
                                        <p:attrNameLst>
                                          <p:attrName>ppt_h</p:attrName>
                                        </p:attrNameLst>
                                      </p:cBhvr>
                                      <p:tavLst>
                                        <p:tav tm="0">
                                          <p:val>
                                            <p:fltVal val="0"/>
                                          </p:val>
                                        </p:tav>
                                        <p:tav tm="100000">
                                          <p:val>
                                            <p:strVal val="#ppt_h"/>
                                          </p:val>
                                        </p:tav>
                                      </p:tavLst>
                                    </p:anim>
                                    <p:anim calcmode="lin" valueType="num">
                                      <p:cBhvr>
                                        <p:cTn id="28" dur="1000" fill="hold"/>
                                        <p:tgtEl>
                                          <p:spTgt spid="35"/>
                                        </p:tgtEl>
                                        <p:attrNameLst>
                                          <p:attrName>style.rotation</p:attrName>
                                        </p:attrNameLst>
                                      </p:cBhvr>
                                      <p:tavLst>
                                        <p:tav tm="0">
                                          <p:val>
                                            <p:fltVal val="90"/>
                                          </p:val>
                                        </p:tav>
                                        <p:tav tm="100000">
                                          <p:val>
                                            <p:fltVal val="0"/>
                                          </p:val>
                                        </p:tav>
                                      </p:tavLst>
                                    </p:anim>
                                    <p:animEffect transition="in" filter="fade">
                                      <p:cBhvr>
                                        <p:cTn id="29" dur="1000"/>
                                        <p:tgtEl>
                                          <p:spTgt spid="35"/>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fltVal val="0"/>
                                          </p:val>
                                        </p:tav>
                                        <p:tav tm="100000">
                                          <p:val>
                                            <p:strVal val="#ppt_w"/>
                                          </p:val>
                                        </p:tav>
                                      </p:tavLst>
                                    </p:anim>
                                    <p:anim calcmode="lin" valueType="num">
                                      <p:cBhvr>
                                        <p:cTn id="33" dur="1000" fill="hold"/>
                                        <p:tgtEl>
                                          <p:spTgt spid="3"/>
                                        </p:tgtEl>
                                        <p:attrNameLst>
                                          <p:attrName>ppt_h</p:attrName>
                                        </p:attrNameLst>
                                      </p:cBhvr>
                                      <p:tavLst>
                                        <p:tav tm="0">
                                          <p:val>
                                            <p:fltVal val="0"/>
                                          </p:val>
                                        </p:tav>
                                        <p:tav tm="100000">
                                          <p:val>
                                            <p:strVal val="#ppt_h"/>
                                          </p:val>
                                        </p:tav>
                                      </p:tavLst>
                                    </p:anim>
                                    <p:anim calcmode="lin" valueType="num">
                                      <p:cBhvr>
                                        <p:cTn id="34" dur="1000" fill="hold"/>
                                        <p:tgtEl>
                                          <p:spTgt spid="3"/>
                                        </p:tgtEl>
                                        <p:attrNameLst>
                                          <p:attrName>style.rotation</p:attrName>
                                        </p:attrNameLst>
                                      </p:cBhvr>
                                      <p:tavLst>
                                        <p:tav tm="0">
                                          <p:val>
                                            <p:fltVal val="90"/>
                                          </p:val>
                                        </p:tav>
                                        <p:tav tm="100000">
                                          <p:val>
                                            <p:fltVal val="0"/>
                                          </p:val>
                                        </p:tav>
                                      </p:tavLst>
                                    </p:anim>
                                    <p:animEffect transition="in" filter="fade">
                                      <p:cBhvr>
                                        <p:cTn id="35" dur="1000"/>
                                        <p:tgtEl>
                                          <p:spTgt spid="3"/>
                                        </p:tgtEl>
                                      </p:cBhvr>
                                    </p:animEffect>
                                  </p:childTnLst>
                                </p:cTn>
                              </p:par>
                              <p:par>
                                <p:cTn id="36" presetID="31" presetClass="entr" presetSubtype="0"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1000" fill="hold"/>
                                        <p:tgtEl>
                                          <p:spTgt spid="38"/>
                                        </p:tgtEl>
                                        <p:attrNameLst>
                                          <p:attrName>ppt_w</p:attrName>
                                        </p:attrNameLst>
                                      </p:cBhvr>
                                      <p:tavLst>
                                        <p:tav tm="0">
                                          <p:val>
                                            <p:fltVal val="0"/>
                                          </p:val>
                                        </p:tav>
                                        <p:tav tm="100000">
                                          <p:val>
                                            <p:strVal val="#ppt_w"/>
                                          </p:val>
                                        </p:tav>
                                      </p:tavLst>
                                    </p:anim>
                                    <p:anim calcmode="lin" valueType="num">
                                      <p:cBhvr>
                                        <p:cTn id="39" dur="1000" fill="hold"/>
                                        <p:tgtEl>
                                          <p:spTgt spid="38"/>
                                        </p:tgtEl>
                                        <p:attrNameLst>
                                          <p:attrName>ppt_h</p:attrName>
                                        </p:attrNameLst>
                                      </p:cBhvr>
                                      <p:tavLst>
                                        <p:tav tm="0">
                                          <p:val>
                                            <p:fltVal val="0"/>
                                          </p:val>
                                        </p:tav>
                                        <p:tav tm="100000">
                                          <p:val>
                                            <p:strVal val="#ppt_h"/>
                                          </p:val>
                                        </p:tav>
                                      </p:tavLst>
                                    </p:anim>
                                    <p:anim calcmode="lin" valueType="num">
                                      <p:cBhvr>
                                        <p:cTn id="40" dur="1000" fill="hold"/>
                                        <p:tgtEl>
                                          <p:spTgt spid="38"/>
                                        </p:tgtEl>
                                        <p:attrNameLst>
                                          <p:attrName>style.rotation</p:attrName>
                                        </p:attrNameLst>
                                      </p:cBhvr>
                                      <p:tavLst>
                                        <p:tav tm="0">
                                          <p:val>
                                            <p:fltVal val="90"/>
                                          </p:val>
                                        </p:tav>
                                        <p:tav tm="100000">
                                          <p:val>
                                            <p:fltVal val="0"/>
                                          </p:val>
                                        </p:tav>
                                      </p:tavLst>
                                    </p:anim>
                                    <p:animEffect transition="in" filter="fade">
                                      <p:cBhvr>
                                        <p:cTn id="41" dur="1000"/>
                                        <p:tgtEl>
                                          <p:spTgt spid="3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000" fill="hold"/>
                                        <p:tgtEl>
                                          <p:spTgt spid="6"/>
                                        </p:tgtEl>
                                        <p:attrNameLst>
                                          <p:attrName>ppt_w</p:attrName>
                                        </p:attrNameLst>
                                      </p:cBhvr>
                                      <p:tavLst>
                                        <p:tav tm="0">
                                          <p:val>
                                            <p:fltVal val="0"/>
                                          </p:val>
                                        </p:tav>
                                        <p:tav tm="100000">
                                          <p:val>
                                            <p:strVal val="#ppt_w"/>
                                          </p:val>
                                        </p:tav>
                                      </p:tavLst>
                                    </p:anim>
                                    <p:anim calcmode="lin" valueType="num">
                                      <p:cBhvr>
                                        <p:cTn id="45" dur="1000" fill="hold"/>
                                        <p:tgtEl>
                                          <p:spTgt spid="6"/>
                                        </p:tgtEl>
                                        <p:attrNameLst>
                                          <p:attrName>ppt_h</p:attrName>
                                        </p:attrNameLst>
                                      </p:cBhvr>
                                      <p:tavLst>
                                        <p:tav tm="0">
                                          <p:val>
                                            <p:fltVal val="0"/>
                                          </p:val>
                                        </p:tav>
                                        <p:tav tm="100000">
                                          <p:val>
                                            <p:strVal val="#ppt_h"/>
                                          </p:val>
                                        </p:tav>
                                      </p:tavLst>
                                    </p:anim>
                                    <p:anim calcmode="lin" valueType="num">
                                      <p:cBhvr>
                                        <p:cTn id="46" dur="1000" fill="hold"/>
                                        <p:tgtEl>
                                          <p:spTgt spid="6"/>
                                        </p:tgtEl>
                                        <p:attrNameLst>
                                          <p:attrName>style.rotation</p:attrName>
                                        </p:attrNameLst>
                                      </p:cBhvr>
                                      <p:tavLst>
                                        <p:tav tm="0">
                                          <p:val>
                                            <p:fltVal val="90"/>
                                          </p:val>
                                        </p:tav>
                                        <p:tav tm="100000">
                                          <p:val>
                                            <p:fltVal val="0"/>
                                          </p:val>
                                        </p:tav>
                                      </p:tavLst>
                                    </p:anim>
                                    <p:animEffect transition="in" filter="fade">
                                      <p:cBhvr>
                                        <p:cTn id="47" dur="1000"/>
                                        <p:tgtEl>
                                          <p:spTgt spid="6"/>
                                        </p:tgtEl>
                                      </p:cBhvr>
                                    </p:animEffect>
                                  </p:childTnLst>
                                </p:cTn>
                              </p:par>
                              <p:par>
                                <p:cTn id="48" presetID="31" presetClass="entr" presetSubtype="0"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1000" fill="hold"/>
                                        <p:tgtEl>
                                          <p:spTgt spid="37"/>
                                        </p:tgtEl>
                                        <p:attrNameLst>
                                          <p:attrName>ppt_w</p:attrName>
                                        </p:attrNameLst>
                                      </p:cBhvr>
                                      <p:tavLst>
                                        <p:tav tm="0">
                                          <p:val>
                                            <p:fltVal val="0"/>
                                          </p:val>
                                        </p:tav>
                                        <p:tav tm="100000">
                                          <p:val>
                                            <p:strVal val="#ppt_w"/>
                                          </p:val>
                                        </p:tav>
                                      </p:tavLst>
                                    </p:anim>
                                    <p:anim calcmode="lin" valueType="num">
                                      <p:cBhvr>
                                        <p:cTn id="51" dur="1000" fill="hold"/>
                                        <p:tgtEl>
                                          <p:spTgt spid="37"/>
                                        </p:tgtEl>
                                        <p:attrNameLst>
                                          <p:attrName>ppt_h</p:attrName>
                                        </p:attrNameLst>
                                      </p:cBhvr>
                                      <p:tavLst>
                                        <p:tav tm="0">
                                          <p:val>
                                            <p:fltVal val="0"/>
                                          </p:val>
                                        </p:tav>
                                        <p:tav tm="100000">
                                          <p:val>
                                            <p:strVal val="#ppt_h"/>
                                          </p:val>
                                        </p:tav>
                                      </p:tavLst>
                                    </p:anim>
                                    <p:anim calcmode="lin" valueType="num">
                                      <p:cBhvr>
                                        <p:cTn id="52" dur="1000" fill="hold"/>
                                        <p:tgtEl>
                                          <p:spTgt spid="37"/>
                                        </p:tgtEl>
                                        <p:attrNameLst>
                                          <p:attrName>style.rotation</p:attrName>
                                        </p:attrNameLst>
                                      </p:cBhvr>
                                      <p:tavLst>
                                        <p:tav tm="0">
                                          <p:val>
                                            <p:fltVal val="90"/>
                                          </p:val>
                                        </p:tav>
                                        <p:tav tm="100000">
                                          <p:val>
                                            <p:fltVal val="0"/>
                                          </p:val>
                                        </p:tav>
                                      </p:tavLst>
                                    </p:anim>
                                    <p:animEffect transition="in" filter="fade">
                                      <p:cBhvr>
                                        <p:cTn id="53" dur="1000"/>
                                        <p:tgtEl>
                                          <p:spTgt spid="37"/>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1000" fill="hold"/>
                                        <p:tgtEl>
                                          <p:spTgt spid="7"/>
                                        </p:tgtEl>
                                        <p:attrNameLst>
                                          <p:attrName>ppt_w</p:attrName>
                                        </p:attrNameLst>
                                      </p:cBhvr>
                                      <p:tavLst>
                                        <p:tav tm="0">
                                          <p:val>
                                            <p:fltVal val="0"/>
                                          </p:val>
                                        </p:tav>
                                        <p:tav tm="100000">
                                          <p:val>
                                            <p:strVal val="#ppt_w"/>
                                          </p:val>
                                        </p:tav>
                                      </p:tavLst>
                                    </p:anim>
                                    <p:anim calcmode="lin" valueType="num">
                                      <p:cBhvr>
                                        <p:cTn id="57" dur="1000" fill="hold"/>
                                        <p:tgtEl>
                                          <p:spTgt spid="7"/>
                                        </p:tgtEl>
                                        <p:attrNameLst>
                                          <p:attrName>ppt_h</p:attrName>
                                        </p:attrNameLst>
                                      </p:cBhvr>
                                      <p:tavLst>
                                        <p:tav tm="0">
                                          <p:val>
                                            <p:fltVal val="0"/>
                                          </p:val>
                                        </p:tav>
                                        <p:tav tm="100000">
                                          <p:val>
                                            <p:strVal val="#ppt_h"/>
                                          </p:val>
                                        </p:tav>
                                      </p:tavLst>
                                    </p:anim>
                                    <p:anim calcmode="lin" valueType="num">
                                      <p:cBhvr>
                                        <p:cTn id="58" dur="1000" fill="hold"/>
                                        <p:tgtEl>
                                          <p:spTgt spid="7"/>
                                        </p:tgtEl>
                                        <p:attrNameLst>
                                          <p:attrName>style.rotation</p:attrName>
                                        </p:attrNameLst>
                                      </p:cBhvr>
                                      <p:tavLst>
                                        <p:tav tm="0">
                                          <p:val>
                                            <p:fltVal val="90"/>
                                          </p:val>
                                        </p:tav>
                                        <p:tav tm="100000">
                                          <p:val>
                                            <p:fltVal val="0"/>
                                          </p:val>
                                        </p:tav>
                                      </p:tavLst>
                                    </p:anim>
                                    <p:animEffect transition="in" filter="fade">
                                      <p:cBhvr>
                                        <p:cTn id="59" dur="1000"/>
                                        <p:tgtEl>
                                          <p:spTgt spid="7"/>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1000" fill="hold"/>
                                        <p:tgtEl>
                                          <p:spTgt spid="8"/>
                                        </p:tgtEl>
                                        <p:attrNameLst>
                                          <p:attrName>ppt_w</p:attrName>
                                        </p:attrNameLst>
                                      </p:cBhvr>
                                      <p:tavLst>
                                        <p:tav tm="0">
                                          <p:val>
                                            <p:fltVal val="0"/>
                                          </p:val>
                                        </p:tav>
                                        <p:tav tm="100000">
                                          <p:val>
                                            <p:strVal val="#ppt_w"/>
                                          </p:val>
                                        </p:tav>
                                      </p:tavLst>
                                    </p:anim>
                                    <p:anim calcmode="lin" valueType="num">
                                      <p:cBhvr>
                                        <p:cTn id="63" dur="1000" fill="hold"/>
                                        <p:tgtEl>
                                          <p:spTgt spid="8"/>
                                        </p:tgtEl>
                                        <p:attrNameLst>
                                          <p:attrName>ppt_h</p:attrName>
                                        </p:attrNameLst>
                                      </p:cBhvr>
                                      <p:tavLst>
                                        <p:tav tm="0">
                                          <p:val>
                                            <p:fltVal val="0"/>
                                          </p:val>
                                        </p:tav>
                                        <p:tav tm="100000">
                                          <p:val>
                                            <p:strVal val="#ppt_h"/>
                                          </p:val>
                                        </p:tav>
                                      </p:tavLst>
                                    </p:anim>
                                    <p:anim calcmode="lin" valueType="num">
                                      <p:cBhvr>
                                        <p:cTn id="64" dur="1000" fill="hold"/>
                                        <p:tgtEl>
                                          <p:spTgt spid="8"/>
                                        </p:tgtEl>
                                        <p:attrNameLst>
                                          <p:attrName>style.rotation</p:attrName>
                                        </p:attrNameLst>
                                      </p:cBhvr>
                                      <p:tavLst>
                                        <p:tav tm="0">
                                          <p:val>
                                            <p:fltVal val="90"/>
                                          </p:val>
                                        </p:tav>
                                        <p:tav tm="100000">
                                          <p:val>
                                            <p:fltVal val="0"/>
                                          </p:val>
                                        </p:tav>
                                      </p:tavLst>
                                    </p:anim>
                                    <p:animEffect transition="in" filter="fade">
                                      <p:cBhvr>
                                        <p:cTn id="65" dur="1000"/>
                                        <p:tgtEl>
                                          <p:spTgt spid="8"/>
                                        </p:tgtEl>
                                      </p:cBhvr>
                                    </p:animEffect>
                                  </p:childTnLst>
                                </p:cTn>
                              </p:par>
                              <p:par>
                                <p:cTn id="66" presetID="31" presetClass="entr" presetSubtype="0"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p:cTn id="68" dur="1000" fill="hold"/>
                                        <p:tgtEl>
                                          <p:spTgt spid="36"/>
                                        </p:tgtEl>
                                        <p:attrNameLst>
                                          <p:attrName>ppt_w</p:attrName>
                                        </p:attrNameLst>
                                      </p:cBhvr>
                                      <p:tavLst>
                                        <p:tav tm="0">
                                          <p:val>
                                            <p:fltVal val="0"/>
                                          </p:val>
                                        </p:tav>
                                        <p:tav tm="100000">
                                          <p:val>
                                            <p:strVal val="#ppt_w"/>
                                          </p:val>
                                        </p:tav>
                                      </p:tavLst>
                                    </p:anim>
                                    <p:anim calcmode="lin" valueType="num">
                                      <p:cBhvr>
                                        <p:cTn id="69" dur="1000" fill="hold"/>
                                        <p:tgtEl>
                                          <p:spTgt spid="36"/>
                                        </p:tgtEl>
                                        <p:attrNameLst>
                                          <p:attrName>ppt_h</p:attrName>
                                        </p:attrNameLst>
                                      </p:cBhvr>
                                      <p:tavLst>
                                        <p:tav tm="0">
                                          <p:val>
                                            <p:fltVal val="0"/>
                                          </p:val>
                                        </p:tav>
                                        <p:tav tm="100000">
                                          <p:val>
                                            <p:strVal val="#ppt_h"/>
                                          </p:val>
                                        </p:tav>
                                      </p:tavLst>
                                    </p:anim>
                                    <p:anim calcmode="lin" valueType="num">
                                      <p:cBhvr>
                                        <p:cTn id="70" dur="1000" fill="hold"/>
                                        <p:tgtEl>
                                          <p:spTgt spid="36"/>
                                        </p:tgtEl>
                                        <p:attrNameLst>
                                          <p:attrName>style.rotation</p:attrName>
                                        </p:attrNameLst>
                                      </p:cBhvr>
                                      <p:tavLst>
                                        <p:tav tm="0">
                                          <p:val>
                                            <p:fltVal val="90"/>
                                          </p:val>
                                        </p:tav>
                                        <p:tav tm="100000">
                                          <p:val>
                                            <p:fltVal val="0"/>
                                          </p:val>
                                        </p:tav>
                                      </p:tavLst>
                                    </p:anim>
                                    <p:animEffect transition="in" filter="fade">
                                      <p:cBhvr>
                                        <p:cTn id="7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3" grpId="0"/>
      <p:bldP spid="4"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0" y="4791"/>
            <a:ext cx="12192000" cy="6883400"/>
          </a:xfrm>
          <a:prstGeom prst="rect">
            <a:avLst/>
          </a:prstGeom>
        </p:spPr>
      </p:pic>
      <p:sp>
        <p:nvSpPr>
          <p:cNvPr id="149" name="Rectangle 148"/>
          <p:cNvSpPr/>
          <p:nvPr/>
        </p:nvSpPr>
        <p:spPr>
          <a:xfrm>
            <a:off x="271145" y="-163195"/>
            <a:ext cx="12205024" cy="6876774"/>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16</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19" name="Title 1"/>
          <p:cNvSpPr txBox="1"/>
          <p:nvPr/>
        </p:nvSpPr>
        <p:spPr>
          <a:xfrm>
            <a:off x="3541877" y="212546"/>
            <a:ext cx="8307224" cy="489364"/>
          </a:xfrm>
          <a:prstGeom prst="rect">
            <a:avLst/>
          </a:prstGeom>
        </p:spPr>
        <p:txBody>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id-ID" dirty="0" smtClean="0"/>
              <a:t>Area V Penguatan Pengawasan</a:t>
            </a:r>
            <a:endParaRPr lang="en-US" dirty="0"/>
          </a:p>
        </p:txBody>
      </p:sp>
      <p:sp>
        <p:nvSpPr>
          <p:cNvPr id="32" name="Rounded Rectangle 31"/>
          <p:cNvSpPr/>
          <p:nvPr/>
        </p:nvSpPr>
        <p:spPr>
          <a:xfrm>
            <a:off x="749476" y="1003703"/>
            <a:ext cx="3217686" cy="686966"/>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4000" dirty="0"/>
              <a:t>Before</a:t>
            </a:r>
          </a:p>
        </p:txBody>
      </p:sp>
      <p:sp>
        <p:nvSpPr>
          <p:cNvPr id="6" name="Rounded Rectangle 5"/>
          <p:cNvSpPr/>
          <p:nvPr/>
        </p:nvSpPr>
        <p:spPr>
          <a:xfrm>
            <a:off x="381000" y="1910715"/>
            <a:ext cx="5555615" cy="1774190"/>
          </a:xfrm>
          <a:prstGeom prst="roundRect">
            <a:avLst/>
          </a:prstGeom>
          <a:solidFill>
            <a:srgbClr val="FEA321"/>
          </a:solidFill>
          <a:ln>
            <a:solidFill>
              <a:srgbClr val="FEA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2400" b="1" dirty="0" smtClean="0"/>
              <a:t>Belum ada tersedianya sarana pengaduan, Pengendalian Internal dan Pengendalian Gratifikasi serta pelaporan LHKPN yang belum 100 %</a:t>
            </a:r>
          </a:p>
        </p:txBody>
      </p:sp>
      <p:sp>
        <p:nvSpPr>
          <p:cNvPr id="8" name="Rounded Rectangle 7"/>
          <p:cNvSpPr/>
          <p:nvPr/>
        </p:nvSpPr>
        <p:spPr>
          <a:xfrm>
            <a:off x="7047406" y="3280178"/>
            <a:ext cx="3217686" cy="686966"/>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4000" dirty="0"/>
              <a:t>After</a:t>
            </a:r>
          </a:p>
        </p:txBody>
      </p:sp>
      <p:sp>
        <p:nvSpPr>
          <p:cNvPr id="9" name="Rounded Rectangle 8"/>
          <p:cNvSpPr/>
          <p:nvPr/>
        </p:nvSpPr>
        <p:spPr>
          <a:xfrm>
            <a:off x="5755640" y="4244975"/>
            <a:ext cx="6092825" cy="2022475"/>
          </a:xfrm>
          <a:prstGeom prst="roundRect">
            <a:avLst/>
          </a:prstGeom>
          <a:solidFill>
            <a:srgbClr val="FEA321"/>
          </a:solidFill>
          <a:ln>
            <a:solidFill>
              <a:srgbClr val="FEA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2400" b="1" dirty="0" smtClean="0"/>
              <a:t>Tersedianya sarana pengaduan, Pengendalian Internal Pemerintah, Benturan Kepentingan dan Pengendalian Gratifikasi serta pelaporan LHKPN &amp;LHKASN 100 % yang terpublikasi pada website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6" grpId="0" bldLvl="0" animBg="1"/>
      <p:bldP spid="8" grpId="0" bldLvl="0" animBg="1"/>
      <p:bldP spid="9"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0" y="4791"/>
            <a:ext cx="12192000" cy="6883400"/>
          </a:xfrm>
          <a:prstGeom prst="rect">
            <a:avLst/>
          </a:prstGeom>
        </p:spPr>
      </p:pic>
      <p:sp>
        <p:nvSpPr>
          <p:cNvPr id="149" name="Rectangle 148"/>
          <p:cNvSpPr/>
          <p:nvPr/>
        </p:nvSpPr>
        <p:spPr>
          <a:xfrm>
            <a:off x="-13335" y="0"/>
            <a:ext cx="12205024" cy="6876774"/>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7968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17</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19" name="Title 1"/>
          <p:cNvSpPr txBox="1"/>
          <p:nvPr/>
        </p:nvSpPr>
        <p:spPr>
          <a:xfrm>
            <a:off x="3541877" y="212546"/>
            <a:ext cx="8307224" cy="489364"/>
          </a:xfrm>
          <a:prstGeom prst="rect">
            <a:avLst/>
          </a:prstGeom>
        </p:spPr>
        <p:txBody>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id-ID" dirty="0" smtClean="0"/>
              <a:t>Area V Penguatan Pengawasan</a:t>
            </a:r>
            <a:endParaRPr lang="en-US" dirty="0"/>
          </a:p>
        </p:txBody>
      </p:sp>
      <p:sp>
        <p:nvSpPr>
          <p:cNvPr id="26" name="Rounded Rectangle 25"/>
          <p:cNvSpPr/>
          <p:nvPr/>
        </p:nvSpPr>
        <p:spPr>
          <a:xfrm>
            <a:off x="524510" y="3120390"/>
            <a:ext cx="4122420" cy="437515"/>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i="1" dirty="0"/>
              <a:t>P</a:t>
            </a:r>
            <a:r>
              <a:rPr lang="en-US" sz="1400" b="1" i="1" dirty="0" err="1" smtClean="0"/>
              <a:t>ublic</a:t>
            </a:r>
            <a:r>
              <a:rPr lang="en-US" sz="1400" b="1" i="1" dirty="0" smtClean="0"/>
              <a:t> </a:t>
            </a:r>
            <a:r>
              <a:rPr lang="id-ID" sz="1400" b="1" i="1" dirty="0" smtClean="0"/>
              <a:t>C</a:t>
            </a:r>
            <a:r>
              <a:rPr lang="en-US" sz="1400" b="1" i="1" dirty="0" err="1" smtClean="0"/>
              <a:t>ampaign</a:t>
            </a:r>
            <a:r>
              <a:rPr lang="id-ID" sz="1400" b="1" i="1" dirty="0" smtClean="0"/>
              <a:t> </a:t>
            </a:r>
            <a:r>
              <a:rPr lang="id-ID" sz="1400" b="1" dirty="0" smtClean="0"/>
              <a:t>Anti Korupsi </a:t>
            </a:r>
            <a:r>
              <a:rPr lang="en-US" altLang="id-ID" sz="1400" b="1" dirty="0" smtClean="0"/>
              <a:t>dalam </a:t>
            </a:r>
          </a:p>
          <a:p>
            <a:pPr algn="ctr"/>
            <a:r>
              <a:rPr lang="en-US" altLang="id-ID" sz="1400" b="1" dirty="0" smtClean="0"/>
              <a:t>berbagai media</a:t>
            </a:r>
          </a:p>
        </p:txBody>
      </p:sp>
      <p:sp>
        <p:nvSpPr>
          <p:cNvPr id="29" name="Rounded Rectangle 28"/>
          <p:cNvSpPr/>
          <p:nvPr/>
        </p:nvSpPr>
        <p:spPr>
          <a:xfrm>
            <a:off x="632473" y="5818287"/>
            <a:ext cx="5555730" cy="491448"/>
          </a:xfrm>
          <a:prstGeom prst="roundRect">
            <a:avLst/>
          </a:prstGeom>
          <a:solidFill>
            <a:srgbClr val="FEA321"/>
          </a:solidFill>
          <a:ln>
            <a:solidFill>
              <a:srgbClr val="FEA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t>Fasilitas </a:t>
            </a:r>
            <a:r>
              <a:rPr lang="id-ID" sz="1400" b="1" dirty="0"/>
              <a:t>Pengaduan </a:t>
            </a:r>
            <a:r>
              <a:rPr lang="id-ID" sz="1400" b="1" dirty="0" smtClean="0"/>
              <a:t>Masyarakat dan Aplikasi e-Lapor</a:t>
            </a:r>
            <a:endParaRPr lang="id-ID" sz="1400" b="1" dirty="0"/>
          </a:p>
        </p:txBody>
      </p:sp>
      <p:pic>
        <p:nvPicPr>
          <p:cNvPr id="409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413" t="14989" r="25139" b="12644"/>
          <a:stretch>
            <a:fillRect/>
          </a:stretch>
        </p:blipFill>
        <p:spPr bwMode="auto">
          <a:xfrm>
            <a:off x="272397" y="3752485"/>
            <a:ext cx="3032313" cy="197657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857250"/>
            <a:ext cx="1916989" cy="2106485"/>
          </a:xfrm>
          <a:prstGeom prst="roundRect">
            <a:avLst/>
          </a:prstGeom>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33712" t="41528" r="35060" b="18047"/>
          <a:stretch>
            <a:fillRect/>
          </a:stretch>
        </p:blipFill>
        <p:spPr>
          <a:xfrm>
            <a:off x="2357186" y="857250"/>
            <a:ext cx="2289242" cy="2170430"/>
          </a:xfrm>
          <a:prstGeom prst="round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41065" y="3728085"/>
            <a:ext cx="3251835" cy="2000885"/>
          </a:xfrm>
          <a:prstGeom prst="round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67015" y="1104900"/>
            <a:ext cx="3715385" cy="3736975"/>
          </a:xfrm>
          <a:prstGeom prst="roundRect">
            <a:avLst/>
          </a:prstGeom>
        </p:spPr>
      </p:pic>
      <p:sp>
        <p:nvSpPr>
          <p:cNvPr id="32" name="Rounded Rectangle 31"/>
          <p:cNvSpPr/>
          <p:nvPr/>
        </p:nvSpPr>
        <p:spPr>
          <a:xfrm>
            <a:off x="7826551" y="5545223"/>
            <a:ext cx="3217686" cy="686966"/>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t>Bukti Penyampaian </a:t>
            </a:r>
            <a:r>
              <a:rPr lang="id-ID" sz="1400" b="1" dirty="0"/>
              <a:t>Laporan Harta Kekayaan Pejabat Negara (LHKPN</a:t>
            </a:r>
            <a:r>
              <a:rPr lang="id-ID" sz="1400" b="1" dirty="0" smtClean="0"/>
              <a:t>)</a:t>
            </a:r>
            <a:endParaRPr lang="id-ID" sz="1400" dirty="0"/>
          </a:p>
        </p:txBody>
      </p:sp>
      <p:pic>
        <p:nvPicPr>
          <p:cNvPr id="1026"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8569" b="4173"/>
          <a:stretch>
            <a:fillRect/>
          </a:stretch>
        </p:blipFill>
        <p:spPr bwMode="auto">
          <a:xfrm>
            <a:off x="4802505" y="962660"/>
            <a:ext cx="2907665" cy="25952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90"/>
                                          </p:val>
                                        </p:tav>
                                        <p:tav tm="100000">
                                          <p:val>
                                            <p:fltVal val="0"/>
                                          </p:val>
                                        </p:tav>
                                      </p:tavLst>
                                    </p:anim>
                                    <p:animEffect transition="in" filter="fade">
                                      <p:cBhvr>
                                        <p:cTn id="28" dur="1000"/>
                                        <p:tgtEl>
                                          <p:spTgt spid="26"/>
                                        </p:tgtEl>
                                      </p:cBhvr>
                                    </p:animEffect>
                                  </p:childTnLst>
                                </p:cTn>
                              </p:par>
                              <p:par>
                                <p:cTn id="29" presetID="3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fltVal val="0"/>
                                          </p:val>
                                        </p:tav>
                                        <p:tav tm="100000">
                                          <p:val>
                                            <p:strVal val="#ppt_w"/>
                                          </p:val>
                                        </p:tav>
                                      </p:tavLst>
                                    </p:anim>
                                    <p:anim calcmode="lin" valueType="num">
                                      <p:cBhvr>
                                        <p:cTn id="38" dur="1000" fill="hold"/>
                                        <p:tgtEl>
                                          <p:spTgt spid="4"/>
                                        </p:tgtEl>
                                        <p:attrNameLst>
                                          <p:attrName>ppt_h</p:attrName>
                                        </p:attrNameLst>
                                      </p:cBhvr>
                                      <p:tavLst>
                                        <p:tav tm="0">
                                          <p:val>
                                            <p:fltVal val="0"/>
                                          </p:val>
                                        </p:tav>
                                        <p:tav tm="100000">
                                          <p:val>
                                            <p:strVal val="#ppt_h"/>
                                          </p:val>
                                        </p:tav>
                                      </p:tavLst>
                                    </p:anim>
                                    <p:anim calcmode="lin" valueType="num">
                                      <p:cBhvr>
                                        <p:cTn id="39" dur="1000" fill="hold"/>
                                        <p:tgtEl>
                                          <p:spTgt spid="4"/>
                                        </p:tgtEl>
                                        <p:attrNameLst>
                                          <p:attrName>style.rotation</p:attrName>
                                        </p:attrNameLst>
                                      </p:cBhvr>
                                      <p:tavLst>
                                        <p:tav tm="0">
                                          <p:val>
                                            <p:fltVal val="90"/>
                                          </p:val>
                                        </p:tav>
                                        <p:tav tm="100000">
                                          <p:val>
                                            <p:fltVal val="0"/>
                                          </p:val>
                                        </p:tav>
                                      </p:tavLst>
                                    </p:anim>
                                    <p:animEffect transition="in" filter="fade">
                                      <p:cBhvr>
                                        <p:cTn id="40" dur="1000"/>
                                        <p:tgtEl>
                                          <p:spTgt spid="4"/>
                                        </p:tgtEl>
                                      </p:cBhvr>
                                    </p:animEffect>
                                  </p:childTnLst>
                                </p:cTn>
                              </p:par>
                              <p:par>
                                <p:cTn id="41" presetID="31" presetClass="entr" presetSubtype="0" fill="hold" nodeType="withEffect">
                                  <p:stCondLst>
                                    <p:cond delay="0"/>
                                  </p:stCondLst>
                                  <p:childTnLst>
                                    <p:set>
                                      <p:cBhvr>
                                        <p:cTn id="42" dur="1" fill="hold">
                                          <p:stCondLst>
                                            <p:cond delay="0"/>
                                          </p:stCondLst>
                                        </p:cTn>
                                        <p:tgtEl>
                                          <p:spTgt spid="1026"/>
                                        </p:tgtEl>
                                        <p:attrNameLst>
                                          <p:attrName>style.visibility</p:attrName>
                                        </p:attrNameLst>
                                      </p:cBhvr>
                                      <p:to>
                                        <p:strVal val="visible"/>
                                      </p:to>
                                    </p:set>
                                    <p:anim calcmode="lin" valueType="num">
                                      <p:cBhvr>
                                        <p:cTn id="43" dur="1000" fill="hold"/>
                                        <p:tgtEl>
                                          <p:spTgt spid="1026"/>
                                        </p:tgtEl>
                                        <p:attrNameLst>
                                          <p:attrName>ppt_w</p:attrName>
                                        </p:attrNameLst>
                                      </p:cBhvr>
                                      <p:tavLst>
                                        <p:tav tm="0">
                                          <p:val>
                                            <p:fltVal val="0"/>
                                          </p:val>
                                        </p:tav>
                                        <p:tav tm="100000">
                                          <p:val>
                                            <p:strVal val="#ppt_w"/>
                                          </p:val>
                                        </p:tav>
                                      </p:tavLst>
                                    </p:anim>
                                    <p:anim calcmode="lin" valueType="num">
                                      <p:cBhvr>
                                        <p:cTn id="44" dur="1000" fill="hold"/>
                                        <p:tgtEl>
                                          <p:spTgt spid="1026"/>
                                        </p:tgtEl>
                                        <p:attrNameLst>
                                          <p:attrName>ppt_h</p:attrName>
                                        </p:attrNameLst>
                                      </p:cBhvr>
                                      <p:tavLst>
                                        <p:tav tm="0">
                                          <p:val>
                                            <p:fltVal val="0"/>
                                          </p:val>
                                        </p:tav>
                                        <p:tav tm="100000">
                                          <p:val>
                                            <p:strVal val="#ppt_h"/>
                                          </p:val>
                                        </p:tav>
                                      </p:tavLst>
                                    </p:anim>
                                    <p:anim calcmode="lin" valueType="num">
                                      <p:cBhvr>
                                        <p:cTn id="45" dur="1000" fill="hold"/>
                                        <p:tgtEl>
                                          <p:spTgt spid="1026"/>
                                        </p:tgtEl>
                                        <p:attrNameLst>
                                          <p:attrName>style.rotation</p:attrName>
                                        </p:attrNameLst>
                                      </p:cBhvr>
                                      <p:tavLst>
                                        <p:tav tm="0">
                                          <p:val>
                                            <p:fltVal val="90"/>
                                          </p:val>
                                        </p:tav>
                                        <p:tav tm="100000">
                                          <p:val>
                                            <p:fltVal val="0"/>
                                          </p:val>
                                        </p:tav>
                                      </p:tavLst>
                                    </p:anim>
                                    <p:animEffect transition="in" filter="fade">
                                      <p:cBhvr>
                                        <p:cTn id="46" dur="1000"/>
                                        <p:tgtEl>
                                          <p:spTgt spid="1026"/>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ppt_w</p:attrName>
                                        </p:attrNameLst>
                                      </p:cBhvr>
                                      <p:tavLst>
                                        <p:tav tm="0">
                                          <p:val>
                                            <p:fltVal val="0"/>
                                          </p:val>
                                        </p:tav>
                                        <p:tav tm="100000">
                                          <p:val>
                                            <p:strVal val="#ppt_w"/>
                                          </p:val>
                                        </p:tav>
                                      </p:tavLst>
                                    </p:anim>
                                    <p:anim calcmode="lin" valueType="num">
                                      <p:cBhvr>
                                        <p:cTn id="52" dur="1000" fill="hold"/>
                                        <p:tgtEl>
                                          <p:spTgt spid="29"/>
                                        </p:tgtEl>
                                        <p:attrNameLst>
                                          <p:attrName>ppt_h</p:attrName>
                                        </p:attrNameLst>
                                      </p:cBhvr>
                                      <p:tavLst>
                                        <p:tav tm="0">
                                          <p:val>
                                            <p:fltVal val="0"/>
                                          </p:val>
                                        </p:tav>
                                        <p:tav tm="100000">
                                          <p:val>
                                            <p:strVal val="#ppt_h"/>
                                          </p:val>
                                        </p:tav>
                                      </p:tavLst>
                                    </p:anim>
                                    <p:anim calcmode="lin" valueType="num">
                                      <p:cBhvr>
                                        <p:cTn id="53" dur="1000" fill="hold"/>
                                        <p:tgtEl>
                                          <p:spTgt spid="29"/>
                                        </p:tgtEl>
                                        <p:attrNameLst>
                                          <p:attrName>style.rotation</p:attrName>
                                        </p:attrNameLst>
                                      </p:cBhvr>
                                      <p:tavLst>
                                        <p:tav tm="0">
                                          <p:val>
                                            <p:fltVal val="90"/>
                                          </p:val>
                                        </p:tav>
                                        <p:tav tm="100000">
                                          <p:val>
                                            <p:fltVal val="0"/>
                                          </p:val>
                                        </p:tav>
                                      </p:tavLst>
                                    </p:anim>
                                    <p:animEffect transition="in" filter="fade">
                                      <p:cBhvr>
                                        <p:cTn id="54" dur="1000"/>
                                        <p:tgtEl>
                                          <p:spTgt spid="29"/>
                                        </p:tgtEl>
                                      </p:cBhvr>
                                    </p:animEffect>
                                  </p:childTnLst>
                                </p:cTn>
                              </p:par>
                              <p:par>
                                <p:cTn id="55" presetID="31" presetClass="entr" presetSubtype="0" fill="hold" nodeType="withEffect">
                                  <p:stCondLst>
                                    <p:cond delay="0"/>
                                  </p:stCondLst>
                                  <p:childTnLst>
                                    <p:set>
                                      <p:cBhvr>
                                        <p:cTn id="56" dur="1" fill="hold">
                                          <p:stCondLst>
                                            <p:cond delay="0"/>
                                          </p:stCondLst>
                                        </p:cTn>
                                        <p:tgtEl>
                                          <p:spTgt spid="4098"/>
                                        </p:tgtEl>
                                        <p:attrNameLst>
                                          <p:attrName>style.visibility</p:attrName>
                                        </p:attrNameLst>
                                      </p:cBhvr>
                                      <p:to>
                                        <p:strVal val="visible"/>
                                      </p:to>
                                    </p:set>
                                    <p:anim calcmode="lin" valueType="num">
                                      <p:cBhvr>
                                        <p:cTn id="57" dur="1000" fill="hold"/>
                                        <p:tgtEl>
                                          <p:spTgt spid="4098"/>
                                        </p:tgtEl>
                                        <p:attrNameLst>
                                          <p:attrName>ppt_w</p:attrName>
                                        </p:attrNameLst>
                                      </p:cBhvr>
                                      <p:tavLst>
                                        <p:tav tm="0">
                                          <p:val>
                                            <p:fltVal val="0"/>
                                          </p:val>
                                        </p:tav>
                                        <p:tav tm="100000">
                                          <p:val>
                                            <p:strVal val="#ppt_w"/>
                                          </p:val>
                                        </p:tav>
                                      </p:tavLst>
                                    </p:anim>
                                    <p:anim calcmode="lin" valueType="num">
                                      <p:cBhvr>
                                        <p:cTn id="58" dur="1000" fill="hold"/>
                                        <p:tgtEl>
                                          <p:spTgt spid="4098"/>
                                        </p:tgtEl>
                                        <p:attrNameLst>
                                          <p:attrName>ppt_h</p:attrName>
                                        </p:attrNameLst>
                                      </p:cBhvr>
                                      <p:tavLst>
                                        <p:tav tm="0">
                                          <p:val>
                                            <p:fltVal val="0"/>
                                          </p:val>
                                        </p:tav>
                                        <p:tav tm="100000">
                                          <p:val>
                                            <p:strVal val="#ppt_h"/>
                                          </p:val>
                                        </p:tav>
                                      </p:tavLst>
                                    </p:anim>
                                    <p:anim calcmode="lin" valueType="num">
                                      <p:cBhvr>
                                        <p:cTn id="59" dur="1000" fill="hold"/>
                                        <p:tgtEl>
                                          <p:spTgt spid="4098"/>
                                        </p:tgtEl>
                                        <p:attrNameLst>
                                          <p:attrName>style.rotation</p:attrName>
                                        </p:attrNameLst>
                                      </p:cBhvr>
                                      <p:tavLst>
                                        <p:tav tm="0">
                                          <p:val>
                                            <p:fltVal val="90"/>
                                          </p:val>
                                        </p:tav>
                                        <p:tav tm="100000">
                                          <p:val>
                                            <p:fltVal val="0"/>
                                          </p:val>
                                        </p:tav>
                                      </p:tavLst>
                                    </p:anim>
                                    <p:animEffect transition="in" filter="fade">
                                      <p:cBhvr>
                                        <p:cTn id="60" dur="1000"/>
                                        <p:tgtEl>
                                          <p:spTgt spid="4098"/>
                                        </p:tgtEl>
                                      </p:cBhvr>
                                    </p:animEffect>
                                  </p:childTnLst>
                                </p:cTn>
                              </p:par>
                              <p:par>
                                <p:cTn id="61" presetID="31"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1000" fill="hold"/>
                                        <p:tgtEl>
                                          <p:spTgt spid="5"/>
                                        </p:tgtEl>
                                        <p:attrNameLst>
                                          <p:attrName>ppt_w</p:attrName>
                                        </p:attrNameLst>
                                      </p:cBhvr>
                                      <p:tavLst>
                                        <p:tav tm="0">
                                          <p:val>
                                            <p:fltVal val="0"/>
                                          </p:val>
                                        </p:tav>
                                        <p:tav tm="100000">
                                          <p:val>
                                            <p:strVal val="#ppt_w"/>
                                          </p:val>
                                        </p:tav>
                                      </p:tavLst>
                                    </p:anim>
                                    <p:anim calcmode="lin" valueType="num">
                                      <p:cBhvr>
                                        <p:cTn id="64" dur="1000" fill="hold"/>
                                        <p:tgtEl>
                                          <p:spTgt spid="5"/>
                                        </p:tgtEl>
                                        <p:attrNameLst>
                                          <p:attrName>ppt_h</p:attrName>
                                        </p:attrNameLst>
                                      </p:cBhvr>
                                      <p:tavLst>
                                        <p:tav tm="0">
                                          <p:val>
                                            <p:fltVal val="0"/>
                                          </p:val>
                                        </p:tav>
                                        <p:tav tm="100000">
                                          <p:val>
                                            <p:strVal val="#ppt_h"/>
                                          </p:val>
                                        </p:tav>
                                      </p:tavLst>
                                    </p:anim>
                                    <p:anim calcmode="lin" valueType="num">
                                      <p:cBhvr>
                                        <p:cTn id="65" dur="1000" fill="hold"/>
                                        <p:tgtEl>
                                          <p:spTgt spid="5"/>
                                        </p:tgtEl>
                                        <p:attrNameLst>
                                          <p:attrName>style.rotation</p:attrName>
                                        </p:attrNameLst>
                                      </p:cBhvr>
                                      <p:tavLst>
                                        <p:tav tm="0">
                                          <p:val>
                                            <p:fltVal val="90"/>
                                          </p:val>
                                        </p:tav>
                                        <p:tav tm="100000">
                                          <p:val>
                                            <p:fltVal val="0"/>
                                          </p:val>
                                        </p:tav>
                                      </p:tavLst>
                                    </p:anim>
                                    <p:animEffect transition="in" filter="fade">
                                      <p:cBhvr>
                                        <p:cTn id="66" dur="1000"/>
                                        <p:tgtEl>
                                          <p:spTgt spid="5"/>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1000" fill="hold"/>
                                        <p:tgtEl>
                                          <p:spTgt spid="32"/>
                                        </p:tgtEl>
                                        <p:attrNameLst>
                                          <p:attrName>ppt_w</p:attrName>
                                        </p:attrNameLst>
                                      </p:cBhvr>
                                      <p:tavLst>
                                        <p:tav tm="0">
                                          <p:val>
                                            <p:fltVal val="0"/>
                                          </p:val>
                                        </p:tav>
                                        <p:tav tm="100000">
                                          <p:val>
                                            <p:strVal val="#ppt_w"/>
                                          </p:val>
                                        </p:tav>
                                      </p:tavLst>
                                    </p:anim>
                                    <p:anim calcmode="lin" valueType="num">
                                      <p:cBhvr>
                                        <p:cTn id="72" dur="1000" fill="hold"/>
                                        <p:tgtEl>
                                          <p:spTgt spid="32"/>
                                        </p:tgtEl>
                                        <p:attrNameLst>
                                          <p:attrName>ppt_h</p:attrName>
                                        </p:attrNameLst>
                                      </p:cBhvr>
                                      <p:tavLst>
                                        <p:tav tm="0">
                                          <p:val>
                                            <p:fltVal val="0"/>
                                          </p:val>
                                        </p:tav>
                                        <p:tav tm="100000">
                                          <p:val>
                                            <p:strVal val="#ppt_h"/>
                                          </p:val>
                                        </p:tav>
                                      </p:tavLst>
                                    </p:anim>
                                    <p:anim calcmode="lin" valueType="num">
                                      <p:cBhvr>
                                        <p:cTn id="73" dur="1000" fill="hold"/>
                                        <p:tgtEl>
                                          <p:spTgt spid="32"/>
                                        </p:tgtEl>
                                        <p:attrNameLst>
                                          <p:attrName>style.rotation</p:attrName>
                                        </p:attrNameLst>
                                      </p:cBhvr>
                                      <p:tavLst>
                                        <p:tav tm="0">
                                          <p:val>
                                            <p:fltVal val="90"/>
                                          </p:val>
                                        </p:tav>
                                        <p:tav tm="100000">
                                          <p:val>
                                            <p:fltVal val="0"/>
                                          </p:val>
                                        </p:tav>
                                      </p:tavLst>
                                    </p:anim>
                                    <p:animEffect transition="in" filter="fade">
                                      <p:cBhvr>
                                        <p:cTn id="74" dur="1000"/>
                                        <p:tgtEl>
                                          <p:spTgt spid="32"/>
                                        </p:tgtEl>
                                      </p:cBhvr>
                                    </p:animEffect>
                                  </p:childTnLst>
                                </p:cTn>
                              </p:par>
                              <p:par>
                                <p:cTn id="75" presetID="31" presetClass="entr" presetSubtype="0" fill="hold"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1000" fill="hold"/>
                                        <p:tgtEl>
                                          <p:spTgt spid="7"/>
                                        </p:tgtEl>
                                        <p:attrNameLst>
                                          <p:attrName>ppt_w</p:attrName>
                                        </p:attrNameLst>
                                      </p:cBhvr>
                                      <p:tavLst>
                                        <p:tav tm="0">
                                          <p:val>
                                            <p:fltVal val="0"/>
                                          </p:val>
                                        </p:tav>
                                        <p:tav tm="100000">
                                          <p:val>
                                            <p:strVal val="#ppt_w"/>
                                          </p:val>
                                        </p:tav>
                                      </p:tavLst>
                                    </p:anim>
                                    <p:anim calcmode="lin" valueType="num">
                                      <p:cBhvr>
                                        <p:cTn id="78" dur="1000" fill="hold"/>
                                        <p:tgtEl>
                                          <p:spTgt spid="7"/>
                                        </p:tgtEl>
                                        <p:attrNameLst>
                                          <p:attrName>ppt_h</p:attrName>
                                        </p:attrNameLst>
                                      </p:cBhvr>
                                      <p:tavLst>
                                        <p:tav tm="0">
                                          <p:val>
                                            <p:fltVal val="0"/>
                                          </p:val>
                                        </p:tav>
                                        <p:tav tm="100000">
                                          <p:val>
                                            <p:strVal val="#ppt_h"/>
                                          </p:val>
                                        </p:tav>
                                      </p:tavLst>
                                    </p:anim>
                                    <p:anim calcmode="lin" valueType="num">
                                      <p:cBhvr>
                                        <p:cTn id="79" dur="1000" fill="hold"/>
                                        <p:tgtEl>
                                          <p:spTgt spid="7"/>
                                        </p:tgtEl>
                                        <p:attrNameLst>
                                          <p:attrName>style.rotation</p:attrName>
                                        </p:attrNameLst>
                                      </p:cBhvr>
                                      <p:tavLst>
                                        <p:tav tm="0">
                                          <p:val>
                                            <p:fltVal val="90"/>
                                          </p:val>
                                        </p:tav>
                                        <p:tav tm="100000">
                                          <p:val>
                                            <p:fltVal val="0"/>
                                          </p:val>
                                        </p:tav>
                                      </p:tavLst>
                                    </p:anim>
                                    <p:animEffect transition="in" filter="fade">
                                      <p:cBhvr>
                                        <p:cTn id="8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6" grpId="0" bldLvl="0" animBg="1"/>
      <p:bldP spid="29"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0" y="4791"/>
            <a:ext cx="12192000" cy="6883400"/>
          </a:xfrm>
          <a:prstGeom prst="rect">
            <a:avLst/>
          </a:prstGeom>
        </p:spPr>
      </p:pic>
      <p:sp>
        <p:nvSpPr>
          <p:cNvPr id="149" name="Rectangle 148"/>
          <p:cNvSpPr/>
          <p:nvPr/>
        </p:nvSpPr>
        <p:spPr>
          <a:xfrm>
            <a:off x="0" y="-19050"/>
            <a:ext cx="12205024" cy="6876774"/>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18</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19" name="Title 1"/>
          <p:cNvSpPr txBox="1"/>
          <p:nvPr/>
        </p:nvSpPr>
        <p:spPr>
          <a:xfrm>
            <a:off x="3541877" y="212546"/>
            <a:ext cx="8307224" cy="489364"/>
          </a:xfrm>
          <a:prstGeom prst="rect">
            <a:avLst/>
          </a:prstGeom>
        </p:spPr>
        <p:txBody>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id-ID" dirty="0" smtClean="0"/>
              <a:t>Area V Penguatan Pengawasan</a:t>
            </a:r>
            <a:endParaRPr lang="en-US" dirty="0"/>
          </a:p>
        </p:txBody>
      </p:sp>
      <p:sp>
        <p:nvSpPr>
          <p:cNvPr id="30" name="Rounded Rectangle 29"/>
          <p:cNvSpPr/>
          <p:nvPr/>
        </p:nvSpPr>
        <p:spPr>
          <a:xfrm>
            <a:off x="1014070" y="1108142"/>
            <a:ext cx="3646677" cy="374126"/>
          </a:xfrm>
          <a:prstGeom prst="roundRect">
            <a:avLst/>
          </a:prstGeom>
          <a:solidFill>
            <a:srgbClr val="454054"/>
          </a:solidFill>
          <a:ln>
            <a:solidFill>
              <a:srgbClr val="454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t>Penerapan </a:t>
            </a:r>
            <a:r>
              <a:rPr lang="id-ID" sz="1400" b="1" i="1" dirty="0" smtClean="0"/>
              <a:t>Whistle-Blowing System</a:t>
            </a:r>
            <a:endParaRPr lang="id-ID" sz="1400" b="1" i="1"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308" y="1611664"/>
            <a:ext cx="4612943" cy="2619142"/>
          </a:xfrm>
          <a:prstGeom prst="roundRect">
            <a:avLst/>
          </a:prstGeom>
        </p:spPr>
      </p:pic>
      <p:pic>
        <p:nvPicPr>
          <p:cNvPr id="2050"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402" t="1964" r="14215" b="14605"/>
          <a:stretch>
            <a:fillRect/>
          </a:stretch>
        </p:blipFill>
        <p:spPr bwMode="auto">
          <a:xfrm>
            <a:off x="1424588" y="3952637"/>
            <a:ext cx="3389023" cy="2197290"/>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ounded Rectangle 21"/>
          <p:cNvSpPr/>
          <p:nvPr/>
        </p:nvSpPr>
        <p:spPr>
          <a:xfrm>
            <a:off x="7075170" y="5290185"/>
            <a:ext cx="4413250" cy="859790"/>
          </a:xfrm>
          <a:prstGeom prst="roundRect">
            <a:avLst/>
          </a:prstGeom>
          <a:solidFill>
            <a:srgbClr val="454054"/>
          </a:solidFill>
          <a:ln>
            <a:solidFill>
              <a:srgbClr val="454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en-US" altLang="id-ID" sz="2000" b="1" i="1" dirty="0" smtClean="0">
                <a:solidFill>
                  <a:schemeClr val="tx1"/>
                </a:solidFill>
                <a:latin typeface="Microsoft JhengHei UI" panose="020B0604030504040204" charset="-120"/>
                <a:ea typeface="Microsoft JhengHei UI" panose="020B0604030504040204" charset="-120"/>
              </a:rPr>
              <a:t>Pilot Project</a:t>
            </a:r>
            <a:r>
              <a:rPr lang="en-US" altLang="id-ID" sz="2000" b="1" dirty="0" smtClean="0">
                <a:solidFill>
                  <a:schemeClr val="tx1"/>
                </a:solidFill>
                <a:latin typeface="Microsoft JhengHei UI" panose="020B0604030504040204" charset="-120"/>
                <a:ea typeface="Microsoft JhengHei UI" panose="020B0604030504040204" charset="-120"/>
              </a:rPr>
              <a:t> CCTV Online Ditjen Badilag MA RI</a:t>
            </a:r>
          </a:p>
        </p:txBody>
      </p:sp>
      <p:pic>
        <p:nvPicPr>
          <p:cNvPr id="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052" b="8080"/>
          <a:stretch>
            <a:fillRect/>
          </a:stretch>
        </p:blipFill>
        <p:spPr bwMode="auto">
          <a:xfrm>
            <a:off x="5530187" y="1299613"/>
            <a:ext cx="6318914" cy="375166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p:cTn id="19" dur="1000" fill="hold"/>
                                        <p:tgtEl>
                                          <p:spTgt spid="2050"/>
                                        </p:tgtEl>
                                        <p:attrNameLst>
                                          <p:attrName>ppt_w</p:attrName>
                                        </p:attrNameLst>
                                      </p:cBhvr>
                                      <p:tavLst>
                                        <p:tav tm="0">
                                          <p:val>
                                            <p:fltVal val="0"/>
                                          </p:val>
                                        </p:tav>
                                        <p:tav tm="100000">
                                          <p:val>
                                            <p:strVal val="#ppt_w"/>
                                          </p:val>
                                        </p:tav>
                                      </p:tavLst>
                                    </p:anim>
                                    <p:anim calcmode="lin" valueType="num">
                                      <p:cBhvr>
                                        <p:cTn id="20" dur="1000" fill="hold"/>
                                        <p:tgtEl>
                                          <p:spTgt spid="2050"/>
                                        </p:tgtEl>
                                        <p:attrNameLst>
                                          <p:attrName>ppt_h</p:attrName>
                                        </p:attrNameLst>
                                      </p:cBhvr>
                                      <p:tavLst>
                                        <p:tav tm="0">
                                          <p:val>
                                            <p:fltVal val="0"/>
                                          </p:val>
                                        </p:tav>
                                        <p:tav tm="100000">
                                          <p:val>
                                            <p:strVal val="#ppt_h"/>
                                          </p:val>
                                        </p:tav>
                                      </p:tavLst>
                                    </p:anim>
                                    <p:anim calcmode="lin" valueType="num">
                                      <p:cBhvr>
                                        <p:cTn id="21" dur="1000" fill="hold"/>
                                        <p:tgtEl>
                                          <p:spTgt spid="2050"/>
                                        </p:tgtEl>
                                        <p:attrNameLst>
                                          <p:attrName>style.rotation</p:attrName>
                                        </p:attrNameLst>
                                      </p:cBhvr>
                                      <p:tavLst>
                                        <p:tav tm="0">
                                          <p:val>
                                            <p:fltVal val="90"/>
                                          </p:val>
                                        </p:tav>
                                        <p:tav tm="100000">
                                          <p:val>
                                            <p:fltVal val="0"/>
                                          </p:val>
                                        </p:tav>
                                      </p:tavLst>
                                    </p:anim>
                                    <p:animEffect transition="in" filter="fade">
                                      <p:cBhvr>
                                        <p:cTn id="22" dur="1000"/>
                                        <p:tgtEl>
                                          <p:spTgt spid="2050"/>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Old Pharmacy or Laboratory. Stock Footage Video (100% Royalty ..."/>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68732"/>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2" y="0"/>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19</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4" name="Rounded Rectangle 23"/>
          <p:cNvSpPr/>
          <p:nvPr/>
        </p:nvSpPr>
        <p:spPr>
          <a:xfrm>
            <a:off x="2158146" y="1163175"/>
            <a:ext cx="1830730" cy="52658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BEFORE</a:t>
            </a:r>
            <a:endParaRPr lang="id-ID" sz="2800" b="1" i="1" dirty="0"/>
          </a:p>
        </p:txBody>
      </p:sp>
      <p:sp>
        <p:nvSpPr>
          <p:cNvPr id="25" name="Rounded Rectangle 24"/>
          <p:cNvSpPr/>
          <p:nvPr/>
        </p:nvSpPr>
        <p:spPr>
          <a:xfrm>
            <a:off x="8355745" y="1163175"/>
            <a:ext cx="1830730" cy="52658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AFTER</a:t>
            </a:r>
            <a:endParaRPr lang="id-ID" sz="2800" b="1" i="1" dirty="0"/>
          </a:p>
        </p:txBody>
      </p:sp>
      <p:pic>
        <p:nvPicPr>
          <p:cNvPr id="28"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48783" y="2040959"/>
            <a:ext cx="5044651" cy="3364195"/>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35290" y="5542280"/>
            <a:ext cx="5014422" cy="706755"/>
          </a:xfrm>
          <a:prstGeom prst="rect">
            <a:avLst/>
          </a:prstGeom>
          <a:noFill/>
        </p:spPr>
        <p:txBody>
          <a:bodyPr wrap="square" rtlCol="0">
            <a:spAutoFit/>
          </a:bodyPr>
          <a:lstStyle/>
          <a:p>
            <a:pPr algn="ctr">
              <a:buClrTx/>
              <a:buSzTx/>
              <a:buFontTx/>
            </a:pPr>
            <a:r>
              <a:rPr lang="en-US" altLang="id-ID" sz="2000" b="1" dirty="0" smtClean="0">
                <a:latin typeface="Microsoft JhengHei UI" panose="020B0604030504040204" charset="-120"/>
                <a:ea typeface="Microsoft JhengHei UI" panose="020B0604030504040204" charset="-120"/>
              </a:rPr>
              <a:t>Belum terdapat Meja PTSP, pelayanan dilakukan setiap bagian.</a:t>
            </a:r>
          </a:p>
        </p:txBody>
      </p:sp>
      <p:sp>
        <p:nvSpPr>
          <p:cNvPr id="29" name="TextBox 28"/>
          <p:cNvSpPr txBox="1"/>
          <p:nvPr/>
        </p:nvSpPr>
        <p:spPr>
          <a:xfrm>
            <a:off x="6532245" y="5542280"/>
            <a:ext cx="5457190" cy="1014730"/>
          </a:xfrm>
          <a:prstGeom prst="rect">
            <a:avLst/>
          </a:prstGeom>
          <a:noFill/>
        </p:spPr>
        <p:txBody>
          <a:bodyPr wrap="square" rtlCol="0">
            <a:spAutoFit/>
          </a:bodyPr>
          <a:lstStyle/>
          <a:p>
            <a:pPr algn="ctr">
              <a:buClrTx/>
              <a:buSzTx/>
              <a:buFontTx/>
            </a:pPr>
            <a:r>
              <a:rPr lang="en-US" altLang="id-ID" sz="2000" b="1" dirty="0" smtClean="0">
                <a:latin typeface="Microsoft JhengHei UI" panose="020B0604030504040204" charset="-120"/>
                <a:ea typeface="Microsoft JhengHei UI" panose="020B0604030504040204" charset="-120"/>
              </a:rPr>
              <a:t>Pelayanan di PA Amuntai terintegrasi melalui Pelayanan Terpadu Satu Pintu (PTSP).</a:t>
            </a:r>
          </a:p>
        </p:txBody>
      </p:sp>
      <p:sp>
        <p:nvSpPr>
          <p:cNvPr id="17" name="Rectangle 16"/>
          <p:cNvSpPr/>
          <p:nvPr/>
        </p:nvSpPr>
        <p:spPr>
          <a:xfrm>
            <a:off x="-836716" y="352673"/>
            <a:ext cx="12630150" cy="553998"/>
          </a:xfrm>
          <a:prstGeom prst="rect">
            <a:avLst/>
          </a:prstGeom>
        </p:spPr>
        <p:txBody>
          <a:bodyPr wrap="square" lIns="0" tIns="0" rIns="0" bIns="0">
            <a:spAutoFit/>
          </a:bodyPr>
          <a:lstStyle/>
          <a:p>
            <a:pPr algn="r">
              <a:lnSpc>
                <a:spcPct val="90000"/>
              </a:lnSpc>
              <a:spcBef>
                <a:spcPct val="0"/>
              </a:spcBef>
            </a:pPr>
            <a:r>
              <a:rPr lang="id-ID" sz="4000" b="1" dirty="0">
                <a:latin typeface="+mj-lt"/>
                <a:ea typeface="+mj-ea"/>
                <a:cs typeface="+mj-cs"/>
              </a:rPr>
              <a:t>Area </a:t>
            </a:r>
            <a:r>
              <a:rPr lang="id-ID" sz="4000" b="1" dirty="0" smtClean="0">
                <a:latin typeface="+mj-lt"/>
                <a:ea typeface="+mj-ea"/>
                <a:cs typeface="+mj-cs"/>
              </a:rPr>
              <a:t>VI Peningkatan Kualitas Pelayanan Publik</a:t>
            </a:r>
            <a:endParaRPr lang="en-US" sz="4000" b="1" dirty="0">
              <a:latin typeface="+mj-lt"/>
              <a:ea typeface="+mj-ea"/>
              <a:cs typeface="+mj-cs"/>
            </a:endParaRPr>
          </a:p>
        </p:txBody>
      </p:sp>
      <p:pic>
        <p:nvPicPr>
          <p:cNvPr id="1026" name="Picture 2" descr="F:\Foto\IMG_865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1827" y="1978098"/>
            <a:ext cx="3772637" cy="25150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F:\Foto\IMG_865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65140" y="2973506"/>
            <a:ext cx="3647472" cy="2431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1000" fill="hold"/>
                                        <p:tgtEl>
                                          <p:spTgt spid="24"/>
                                        </p:tgtEl>
                                        <p:attrNameLst>
                                          <p:attrName>ppt_w</p:attrName>
                                        </p:attrNameLst>
                                      </p:cBhvr>
                                      <p:tavLst>
                                        <p:tav tm="0">
                                          <p:val>
                                            <p:fltVal val="0"/>
                                          </p:val>
                                        </p:tav>
                                        <p:tav tm="100000">
                                          <p:val>
                                            <p:strVal val="#ppt_w"/>
                                          </p:val>
                                        </p:tav>
                                      </p:tavLst>
                                    </p:anim>
                                    <p:anim calcmode="lin" valueType="num">
                                      <p:cBhvr>
                                        <p:cTn id="26" dur="1000" fill="hold"/>
                                        <p:tgtEl>
                                          <p:spTgt spid="24"/>
                                        </p:tgtEl>
                                        <p:attrNameLst>
                                          <p:attrName>ppt_h</p:attrName>
                                        </p:attrNameLst>
                                      </p:cBhvr>
                                      <p:tavLst>
                                        <p:tav tm="0">
                                          <p:val>
                                            <p:fltVal val="0"/>
                                          </p:val>
                                        </p:tav>
                                        <p:tav tm="100000">
                                          <p:val>
                                            <p:strVal val="#ppt_h"/>
                                          </p:val>
                                        </p:tav>
                                      </p:tavLst>
                                    </p:anim>
                                    <p:anim calcmode="lin" valueType="num">
                                      <p:cBhvr>
                                        <p:cTn id="27" dur="1000" fill="hold"/>
                                        <p:tgtEl>
                                          <p:spTgt spid="24"/>
                                        </p:tgtEl>
                                        <p:attrNameLst>
                                          <p:attrName>style.rotation</p:attrName>
                                        </p:attrNameLst>
                                      </p:cBhvr>
                                      <p:tavLst>
                                        <p:tav tm="0">
                                          <p:val>
                                            <p:fltVal val="90"/>
                                          </p:val>
                                        </p:tav>
                                        <p:tav tm="100000">
                                          <p:val>
                                            <p:fltVal val="0"/>
                                          </p:val>
                                        </p:tav>
                                      </p:tavLst>
                                    </p:anim>
                                    <p:animEffect transition="in" filter="fade">
                                      <p:cBhvr>
                                        <p:cTn id="28" dur="1000"/>
                                        <p:tgtEl>
                                          <p:spTgt spid="24"/>
                                        </p:tgtEl>
                                      </p:cBhvr>
                                    </p:animEffect>
                                  </p:childTnLst>
                                </p:cTn>
                              </p:par>
                              <p:par>
                                <p:cTn id="29" presetID="3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fltVal val="0"/>
                                          </p:val>
                                        </p:tav>
                                        <p:tav tm="100000">
                                          <p:val>
                                            <p:strVal val="#ppt_w"/>
                                          </p:val>
                                        </p:tav>
                                      </p:tavLst>
                                    </p:anim>
                                    <p:anim calcmode="lin" valueType="num">
                                      <p:cBhvr>
                                        <p:cTn id="32" dur="1000" fill="hold"/>
                                        <p:tgtEl>
                                          <p:spTgt spid="1026"/>
                                        </p:tgtEl>
                                        <p:attrNameLst>
                                          <p:attrName>ppt_h</p:attrName>
                                        </p:attrNameLst>
                                      </p:cBhvr>
                                      <p:tavLst>
                                        <p:tav tm="0">
                                          <p:val>
                                            <p:fltVal val="0"/>
                                          </p:val>
                                        </p:tav>
                                        <p:tav tm="100000">
                                          <p:val>
                                            <p:strVal val="#ppt_h"/>
                                          </p:val>
                                        </p:tav>
                                      </p:tavLst>
                                    </p:anim>
                                    <p:anim calcmode="lin" valueType="num">
                                      <p:cBhvr>
                                        <p:cTn id="33" dur="1000" fill="hold"/>
                                        <p:tgtEl>
                                          <p:spTgt spid="1026"/>
                                        </p:tgtEl>
                                        <p:attrNameLst>
                                          <p:attrName>style.rotation</p:attrName>
                                        </p:attrNameLst>
                                      </p:cBhvr>
                                      <p:tavLst>
                                        <p:tav tm="0">
                                          <p:val>
                                            <p:fltVal val="90"/>
                                          </p:val>
                                        </p:tav>
                                        <p:tav tm="100000">
                                          <p:val>
                                            <p:fltVal val="0"/>
                                          </p:val>
                                        </p:tav>
                                      </p:tavLst>
                                    </p:anim>
                                    <p:animEffect transition="in" filter="fade">
                                      <p:cBhvr>
                                        <p:cTn id="34" dur="1000"/>
                                        <p:tgtEl>
                                          <p:spTgt spid="1026"/>
                                        </p:tgtEl>
                                      </p:cBhvr>
                                    </p:animEffect>
                                  </p:childTnLst>
                                </p:cTn>
                              </p:par>
                              <p:par>
                                <p:cTn id="35" presetID="31" presetClass="entr" presetSubtype="0" fill="hold" nodeType="withEffect">
                                  <p:stCondLst>
                                    <p:cond delay="0"/>
                                  </p:stCondLst>
                                  <p:childTnLst>
                                    <p:set>
                                      <p:cBhvr>
                                        <p:cTn id="36" dur="1" fill="hold">
                                          <p:stCondLst>
                                            <p:cond delay="0"/>
                                          </p:stCondLst>
                                        </p:cTn>
                                        <p:tgtEl>
                                          <p:spTgt spid="1027"/>
                                        </p:tgtEl>
                                        <p:attrNameLst>
                                          <p:attrName>style.visibility</p:attrName>
                                        </p:attrNameLst>
                                      </p:cBhvr>
                                      <p:to>
                                        <p:strVal val="visible"/>
                                      </p:to>
                                    </p:set>
                                    <p:anim calcmode="lin" valueType="num">
                                      <p:cBhvr>
                                        <p:cTn id="37" dur="1000" fill="hold"/>
                                        <p:tgtEl>
                                          <p:spTgt spid="1027"/>
                                        </p:tgtEl>
                                        <p:attrNameLst>
                                          <p:attrName>ppt_w</p:attrName>
                                        </p:attrNameLst>
                                      </p:cBhvr>
                                      <p:tavLst>
                                        <p:tav tm="0">
                                          <p:val>
                                            <p:fltVal val="0"/>
                                          </p:val>
                                        </p:tav>
                                        <p:tav tm="100000">
                                          <p:val>
                                            <p:strVal val="#ppt_w"/>
                                          </p:val>
                                        </p:tav>
                                      </p:tavLst>
                                    </p:anim>
                                    <p:anim calcmode="lin" valueType="num">
                                      <p:cBhvr>
                                        <p:cTn id="38" dur="1000" fill="hold"/>
                                        <p:tgtEl>
                                          <p:spTgt spid="1027"/>
                                        </p:tgtEl>
                                        <p:attrNameLst>
                                          <p:attrName>ppt_h</p:attrName>
                                        </p:attrNameLst>
                                      </p:cBhvr>
                                      <p:tavLst>
                                        <p:tav tm="0">
                                          <p:val>
                                            <p:fltVal val="0"/>
                                          </p:val>
                                        </p:tav>
                                        <p:tav tm="100000">
                                          <p:val>
                                            <p:strVal val="#ppt_h"/>
                                          </p:val>
                                        </p:tav>
                                      </p:tavLst>
                                    </p:anim>
                                    <p:anim calcmode="lin" valueType="num">
                                      <p:cBhvr>
                                        <p:cTn id="39" dur="1000" fill="hold"/>
                                        <p:tgtEl>
                                          <p:spTgt spid="1027"/>
                                        </p:tgtEl>
                                        <p:attrNameLst>
                                          <p:attrName>style.rotation</p:attrName>
                                        </p:attrNameLst>
                                      </p:cBhvr>
                                      <p:tavLst>
                                        <p:tav tm="0">
                                          <p:val>
                                            <p:fltVal val="90"/>
                                          </p:val>
                                        </p:tav>
                                        <p:tav tm="100000">
                                          <p:val>
                                            <p:fltVal val="0"/>
                                          </p:val>
                                        </p:tav>
                                      </p:tavLst>
                                    </p:anim>
                                    <p:animEffect transition="in" filter="fade">
                                      <p:cBhvr>
                                        <p:cTn id="40" dur="1000"/>
                                        <p:tgtEl>
                                          <p:spTgt spid="102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1000" fill="hold"/>
                                        <p:tgtEl>
                                          <p:spTgt spid="2"/>
                                        </p:tgtEl>
                                        <p:attrNameLst>
                                          <p:attrName>ppt_w</p:attrName>
                                        </p:attrNameLst>
                                      </p:cBhvr>
                                      <p:tavLst>
                                        <p:tav tm="0">
                                          <p:val>
                                            <p:fltVal val="0"/>
                                          </p:val>
                                        </p:tav>
                                        <p:tav tm="100000">
                                          <p:val>
                                            <p:strVal val="#ppt_w"/>
                                          </p:val>
                                        </p:tav>
                                      </p:tavLst>
                                    </p:anim>
                                    <p:anim calcmode="lin" valueType="num">
                                      <p:cBhvr>
                                        <p:cTn id="44" dur="1000" fill="hold"/>
                                        <p:tgtEl>
                                          <p:spTgt spid="2"/>
                                        </p:tgtEl>
                                        <p:attrNameLst>
                                          <p:attrName>ppt_h</p:attrName>
                                        </p:attrNameLst>
                                      </p:cBhvr>
                                      <p:tavLst>
                                        <p:tav tm="0">
                                          <p:val>
                                            <p:fltVal val="0"/>
                                          </p:val>
                                        </p:tav>
                                        <p:tav tm="100000">
                                          <p:val>
                                            <p:strVal val="#ppt_h"/>
                                          </p:val>
                                        </p:tav>
                                      </p:tavLst>
                                    </p:anim>
                                    <p:anim calcmode="lin" valueType="num">
                                      <p:cBhvr>
                                        <p:cTn id="45" dur="1000" fill="hold"/>
                                        <p:tgtEl>
                                          <p:spTgt spid="2"/>
                                        </p:tgtEl>
                                        <p:attrNameLst>
                                          <p:attrName>style.rotation</p:attrName>
                                        </p:attrNameLst>
                                      </p:cBhvr>
                                      <p:tavLst>
                                        <p:tav tm="0">
                                          <p:val>
                                            <p:fltVal val="90"/>
                                          </p:val>
                                        </p:tav>
                                        <p:tav tm="100000">
                                          <p:val>
                                            <p:fltVal val="0"/>
                                          </p:val>
                                        </p:tav>
                                      </p:tavLst>
                                    </p:anim>
                                    <p:animEffect transition="in" filter="fade">
                                      <p:cBhvr>
                                        <p:cTn id="46" dur="10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1000" fill="hold"/>
                                        <p:tgtEl>
                                          <p:spTgt spid="25"/>
                                        </p:tgtEl>
                                        <p:attrNameLst>
                                          <p:attrName>ppt_w</p:attrName>
                                        </p:attrNameLst>
                                      </p:cBhvr>
                                      <p:tavLst>
                                        <p:tav tm="0">
                                          <p:val>
                                            <p:fltVal val="0"/>
                                          </p:val>
                                        </p:tav>
                                        <p:tav tm="100000">
                                          <p:val>
                                            <p:strVal val="#ppt_w"/>
                                          </p:val>
                                        </p:tav>
                                      </p:tavLst>
                                    </p:anim>
                                    <p:anim calcmode="lin" valueType="num">
                                      <p:cBhvr>
                                        <p:cTn id="52" dur="1000" fill="hold"/>
                                        <p:tgtEl>
                                          <p:spTgt spid="25"/>
                                        </p:tgtEl>
                                        <p:attrNameLst>
                                          <p:attrName>ppt_h</p:attrName>
                                        </p:attrNameLst>
                                      </p:cBhvr>
                                      <p:tavLst>
                                        <p:tav tm="0">
                                          <p:val>
                                            <p:fltVal val="0"/>
                                          </p:val>
                                        </p:tav>
                                        <p:tav tm="100000">
                                          <p:val>
                                            <p:strVal val="#ppt_h"/>
                                          </p:val>
                                        </p:tav>
                                      </p:tavLst>
                                    </p:anim>
                                    <p:anim calcmode="lin" valueType="num">
                                      <p:cBhvr>
                                        <p:cTn id="53" dur="1000" fill="hold"/>
                                        <p:tgtEl>
                                          <p:spTgt spid="25"/>
                                        </p:tgtEl>
                                        <p:attrNameLst>
                                          <p:attrName>style.rotation</p:attrName>
                                        </p:attrNameLst>
                                      </p:cBhvr>
                                      <p:tavLst>
                                        <p:tav tm="0">
                                          <p:val>
                                            <p:fltVal val="90"/>
                                          </p:val>
                                        </p:tav>
                                        <p:tav tm="100000">
                                          <p:val>
                                            <p:fltVal val="0"/>
                                          </p:val>
                                        </p:tav>
                                      </p:tavLst>
                                    </p:anim>
                                    <p:animEffect transition="in" filter="fade">
                                      <p:cBhvr>
                                        <p:cTn id="54" dur="1000"/>
                                        <p:tgtEl>
                                          <p:spTgt spid="25"/>
                                        </p:tgtEl>
                                      </p:cBhvr>
                                    </p:animEffect>
                                  </p:childTnLst>
                                </p:cTn>
                              </p:par>
                              <p:par>
                                <p:cTn id="55" presetID="3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1000" fill="hold"/>
                                        <p:tgtEl>
                                          <p:spTgt spid="28"/>
                                        </p:tgtEl>
                                        <p:attrNameLst>
                                          <p:attrName>ppt_w</p:attrName>
                                        </p:attrNameLst>
                                      </p:cBhvr>
                                      <p:tavLst>
                                        <p:tav tm="0">
                                          <p:val>
                                            <p:fltVal val="0"/>
                                          </p:val>
                                        </p:tav>
                                        <p:tav tm="100000">
                                          <p:val>
                                            <p:strVal val="#ppt_w"/>
                                          </p:val>
                                        </p:tav>
                                      </p:tavLst>
                                    </p:anim>
                                    <p:anim calcmode="lin" valueType="num">
                                      <p:cBhvr>
                                        <p:cTn id="58" dur="1000" fill="hold"/>
                                        <p:tgtEl>
                                          <p:spTgt spid="28"/>
                                        </p:tgtEl>
                                        <p:attrNameLst>
                                          <p:attrName>ppt_h</p:attrName>
                                        </p:attrNameLst>
                                      </p:cBhvr>
                                      <p:tavLst>
                                        <p:tav tm="0">
                                          <p:val>
                                            <p:fltVal val="0"/>
                                          </p:val>
                                        </p:tav>
                                        <p:tav tm="100000">
                                          <p:val>
                                            <p:strVal val="#ppt_h"/>
                                          </p:val>
                                        </p:tav>
                                      </p:tavLst>
                                    </p:anim>
                                    <p:anim calcmode="lin" valueType="num">
                                      <p:cBhvr>
                                        <p:cTn id="59" dur="1000" fill="hold"/>
                                        <p:tgtEl>
                                          <p:spTgt spid="28"/>
                                        </p:tgtEl>
                                        <p:attrNameLst>
                                          <p:attrName>style.rotation</p:attrName>
                                        </p:attrNameLst>
                                      </p:cBhvr>
                                      <p:tavLst>
                                        <p:tav tm="0">
                                          <p:val>
                                            <p:fltVal val="90"/>
                                          </p:val>
                                        </p:tav>
                                        <p:tav tm="100000">
                                          <p:val>
                                            <p:fltVal val="0"/>
                                          </p:val>
                                        </p:tav>
                                      </p:tavLst>
                                    </p:anim>
                                    <p:animEffect transition="in" filter="fade">
                                      <p:cBhvr>
                                        <p:cTn id="60" dur="1000"/>
                                        <p:tgtEl>
                                          <p:spTgt spid="28"/>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1000" fill="hold"/>
                                        <p:tgtEl>
                                          <p:spTgt spid="29"/>
                                        </p:tgtEl>
                                        <p:attrNameLst>
                                          <p:attrName>ppt_w</p:attrName>
                                        </p:attrNameLst>
                                      </p:cBhvr>
                                      <p:tavLst>
                                        <p:tav tm="0">
                                          <p:val>
                                            <p:fltVal val="0"/>
                                          </p:val>
                                        </p:tav>
                                        <p:tav tm="100000">
                                          <p:val>
                                            <p:strVal val="#ppt_w"/>
                                          </p:val>
                                        </p:tav>
                                      </p:tavLst>
                                    </p:anim>
                                    <p:anim calcmode="lin" valueType="num">
                                      <p:cBhvr>
                                        <p:cTn id="64" dur="1000" fill="hold"/>
                                        <p:tgtEl>
                                          <p:spTgt spid="29"/>
                                        </p:tgtEl>
                                        <p:attrNameLst>
                                          <p:attrName>ppt_h</p:attrName>
                                        </p:attrNameLst>
                                      </p:cBhvr>
                                      <p:tavLst>
                                        <p:tav tm="0">
                                          <p:val>
                                            <p:fltVal val="0"/>
                                          </p:val>
                                        </p:tav>
                                        <p:tav tm="100000">
                                          <p:val>
                                            <p:strVal val="#ppt_h"/>
                                          </p:val>
                                        </p:tav>
                                      </p:tavLst>
                                    </p:anim>
                                    <p:anim calcmode="lin" valueType="num">
                                      <p:cBhvr>
                                        <p:cTn id="65" dur="1000" fill="hold"/>
                                        <p:tgtEl>
                                          <p:spTgt spid="29"/>
                                        </p:tgtEl>
                                        <p:attrNameLst>
                                          <p:attrName>style.rotation</p:attrName>
                                        </p:attrNameLst>
                                      </p:cBhvr>
                                      <p:tavLst>
                                        <p:tav tm="0">
                                          <p:val>
                                            <p:fltVal val="90"/>
                                          </p:val>
                                        </p:tav>
                                        <p:tav tm="100000">
                                          <p:val>
                                            <p:fltVal val="0"/>
                                          </p:val>
                                        </p:tav>
                                      </p:tavLst>
                                    </p:anim>
                                    <p:animEffect transition="in" filter="fade">
                                      <p:cBhvr>
                                        <p:cTn id="66"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 grpId="0"/>
      <p:bldP spid="29"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Old Pharmacy or Laboratory. Stock Footage Video (100% Royalty ..."/>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68732"/>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2" y="-63"/>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20</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4" name="Rounded Rectangle 23"/>
          <p:cNvSpPr/>
          <p:nvPr/>
        </p:nvSpPr>
        <p:spPr>
          <a:xfrm>
            <a:off x="2158146" y="1163175"/>
            <a:ext cx="1830730" cy="52658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BEFORE</a:t>
            </a:r>
            <a:endParaRPr lang="id-ID" sz="2800" b="1" i="1" dirty="0"/>
          </a:p>
        </p:txBody>
      </p:sp>
      <p:sp>
        <p:nvSpPr>
          <p:cNvPr id="25" name="Rounded Rectangle 24"/>
          <p:cNvSpPr/>
          <p:nvPr/>
        </p:nvSpPr>
        <p:spPr>
          <a:xfrm>
            <a:off x="8355745" y="1163175"/>
            <a:ext cx="1830730" cy="52658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AFTER</a:t>
            </a:r>
            <a:endParaRPr lang="id-ID" sz="2800" b="1" i="1" dirty="0"/>
          </a:p>
        </p:txBody>
      </p:sp>
      <p:sp>
        <p:nvSpPr>
          <p:cNvPr id="29" name="TextBox 28"/>
          <p:cNvSpPr txBox="1"/>
          <p:nvPr/>
        </p:nvSpPr>
        <p:spPr>
          <a:xfrm>
            <a:off x="6778377" y="5542280"/>
            <a:ext cx="5014422" cy="1014730"/>
          </a:xfrm>
          <a:prstGeom prst="rect">
            <a:avLst/>
          </a:prstGeom>
          <a:noFill/>
        </p:spPr>
        <p:txBody>
          <a:bodyPr wrap="square" rtlCol="0">
            <a:spAutoFit/>
          </a:bodyPr>
          <a:lstStyle/>
          <a:p>
            <a:pPr algn="ctr">
              <a:buClrTx/>
              <a:buSzTx/>
              <a:buFontTx/>
            </a:pPr>
            <a:r>
              <a:rPr lang="en-US" altLang="id-ID" sz="2000" b="1" dirty="0" smtClean="0">
                <a:latin typeface="Microsoft JhengHei UI" panose="020B0604030504040204" charset="-120"/>
                <a:ea typeface="Microsoft JhengHei UI" panose="020B0604030504040204" charset="-120"/>
              </a:rPr>
              <a:t>T</a:t>
            </a:r>
            <a:r>
              <a:rPr lang="id-ID" sz="2000" b="1" dirty="0" smtClean="0">
                <a:latin typeface="Microsoft JhengHei UI" panose="020B0604030504040204" charset="-120"/>
                <a:ea typeface="Microsoft JhengHei UI" panose="020B0604030504040204" charset="-120"/>
              </a:rPr>
              <a:t>erdapat fasilitas Ruang Tamu Terbuka, Ruang Laktasi, Area Bermain Anak, dan </a:t>
            </a:r>
            <a:r>
              <a:rPr lang="id-ID" sz="2000" b="1" i="1" dirty="0" smtClean="0">
                <a:latin typeface="Microsoft JhengHei UI" panose="020B0604030504040204" charset="-120"/>
                <a:ea typeface="Microsoft JhengHei UI" panose="020B0604030504040204" charset="-120"/>
              </a:rPr>
              <a:t>Self Service</a:t>
            </a:r>
            <a:r>
              <a:rPr lang="id-ID" sz="2000" b="1" dirty="0" smtClean="0">
                <a:latin typeface="Microsoft JhengHei UI" panose="020B0604030504040204" charset="-120"/>
                <a:ea typeface="Microsoft JhengHei UI" panose="020B0604030504040204" charset="-120"/>
              </a:rPr>
              <a:t> Area.</a:t>
            </a:r>
          </a:p>
        </p:txBody>
      </p:sp>
      <p:sp>
        <p:nvSpPr>
          <p:cNvPr id="3" name="Rectangle 2"/>
          <p:cNvSpPr/>
          <p:nvPr/>
        </p:nvSpPr>
        <p:spPr>
          <a:xfrm>
            <a:off x="754382" y="2040959"/>
            <a:ext cx="5044651" cy="336419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p:cNvSpPr txBox="1"/>
          <p:nvPr/>
        </p:nvSpPr>
        <p:spPr>
          <a:xfrm>
            <a:off x="1647140" y="3399890"/>
            <a:ext cx="3242359" cy="646331"/>
          </a:xfrm>
          <a:prstGeom prst="rect">
            <a:avLst/>
          </a:prstGeom>
          <a:noFill/>
        </p:spPr>
        <p:txBody>
          <a:bodyPr wrap="square" rtlCol="0">
            <a:spAutoFit/>
          </a:bodyPr>
          <a:lstStyle/>
          <a:p>
            <a:pPr algn="ctr"/>
            <a:r>
              <a:rPr lang="id-ID" dirty="0" smtClean="0"/>
              <a:t>Tidak ada fasilitas penunjang yang memadai</a:t>
            </a:r>
            <a:endParaRPr lang="id-ID" dirty="0"/>
          </a:p>
        </p:txBody>
      </p:sp>
      <p:pic>
        <p:nvPicPr>
          <p:cNvPr id="19" name="Picture 1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02849" y="1985113"/>
            <a:ext cx="2124075" cy="159385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90374" y="1985113"/>
            <a:ext cx="2028825" cy="159385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02849" y="3728754"/>
            <a:ext cx="2124075" cy="1579846"/>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90374" y="3728755"/>
            <a:ext cx="2028825" cy="1579846"/>
          </a:xfrm>
          <a:prstGeom prst="roundRect">
            <a:avLst/>
          </a:prstGeom>
        </p:spPr>
      </p:pic>
      <p:sp>
        <p:nvSpPr>
          <p:cNvPr id="20" name="Rectangle 19"/>
          <p:cNvSpPr/>
          <p:nvPr/>
        </p:nvSpPr>
        <p:spPr>
          <a:xfrm>
            <a:off x="-836716" y="352673"/>
            <a:ext cx="12630150" cy="553998"/>
          </a:xfrm>
          <a:prstGeom prst="rect">
            <a:avLst/>
          </a:prstGeom>
        </p:spPr>
        <p:txBody>
          <a:bodyPr wrap="square" lIns="0" tIns="0" rIns="0" bIns="0">
            <a:spAutoFit/>
          </a:bodyPr>
          <a:lstStyle/>
          <a:p>
            <a:pPr algn="r">
              <a:lnSpc>
                <a:spcPct val="90000"/>
              </a:lnSpc>
              <a:spcBef>
                <a:spcPct val="0"/>
              </a:spcBef>
            </a:pPr>
            <a:r>
              <a:rPr lang="id-ID" sz="4000" b="1" dirty="0">
                <a:latin typeface="+mj-lt"/>
                <a:ea typeface="+mj-ea"/>
                <a:cs typeface="+mj-cs"/>
              </a:rPr>
              <a:t>Area </a:t>
            </a:r>
            <a:r>
              <a:rPr lang="id-ID" sz="4000" b="1" dirty="0" smtClean="0">
                <a:latin typeface="+mj-lt"/>
                <a:ea typeface="+mj-ea"/>
                <a:cs typeface="+mj-cs"/>
              </a:rPr>
              <a:t>VI Peningkatan Kualitas Pelayanan Publik</a:t>
            </a:r>
            <a:endParaRPr lang="en-US" sz="4000" b="1" dirty="0">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Old Pharmacy or Laboratory. Stock Footage Video (100% Royalty ..."/>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68732"/>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2" y="-63"/>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21</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4" name="Rounded Rectangle 23"/>
          <p:cNvSpPr/>
          <p:nvPr/>
        </p:nvSpPr>
        <p:spPr>
          <a:xfrm>
            <a:off x="2158146" y="1163175"/>
            <a:ext cx="1830730" cy="52658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BEFORE</a:t>
            </a:r>
            <a:endParaRPr lang="id-ID" sz="2800" b="1" i="1" dirty="0"/>
          </a:p>
        </p:txBody>
      </p:sp>
      <p:sp>
        <p:nvSpPr>
          <p:cNvPr id="25" name="Rounded Rectangle 24"/>
          <p:cNvSpPr/>
          <p:nvPr/>
        </p:nvSpPr>
        <p:spPr>
          <a:xfrm>
            <a:off x="8355745" y="1163175"/>
            <a:ext cx="1830730" cy="52658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AFTER</a:t>
            </a:r>
            <a:endParaRPr lang="id-ID" sz="2800" b="1" i="1" dirty="0"/>
          </a:p>
        </p:txBody>
      </p:sp>
      <p:sp>
        <p:nvSpPr>
          <p:cNvPr id="29" name="TextBox 28"/>
          <p:cNvSpPr txBox="1"/>
          <p:nvPr/>
        </p:nvSpPr>
        <p:spPr>
          <a:xfrm>
            <a:off x="6659245" y="5404485"/>
            <a:ext cx="5134610" cy="1014730"/>
          </a:xfrm>
          <a:prstGeom prst="rect">
            <a:avLst/>
          </a:prstGeom>
          <a:noFill/>
        </p:spPr>
        <p:txBody>
          <a:bodyPr wrap="square" rtlCol="0">
            <a:spAutoFit/>
          </a:bodyPr>
          <a:lstStyle/>
          <a:p>
            <a:pPr algn="ctr"/>
            <a:r>
              <a:rPr lang="id-ID" sz="2000" b="1" dirty="0" smtClean="0">
                <a:latin typeface="Microsoft JhengHei UI" panose="020B0604030504040204" charset="-120"/>
                <a:ea typeface="Microsoft JhengHei UI" panose="020B0604030504040204" charset="-120"/>
              </a:rPr>
              <a:t>Terdapat fasilitas Ruang Transit Panitera Pengganti, Perpustakan, Pojok Baca, dan </a:t>
            </a:r>
            <a:r>
              <a:rPr lang="id-ID" sz="2000" b="1" i="1" dirty="0" smtClean="0">
                <a:latin typeface="Microsoft JhengHei UI" panose="020B0604030504040204" charset="-120"/>
                <a:ea typeface="Microsoft JhengHei UI" panose="020B0604030504040204" charset="-120"/>
              </a:rPr>
              <a:t>Pojok e-Court.</a:t>
            </a:r>
          </a:p>
        </p:txBody>
      </p:sp>
      <p:sp>
        <p:nvSpPr>
          <p:cNvPr id="3" name="Rectangle 2"/>
          <p:cNvSpPr/>
          <p:nvPr/>
        </p:nvSpPr>
        <p:spPr>
          <a:xfrm>
            <a:off x="754382" y="2040959"/>
            <a:ext cx="5044651" cy="336419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p:cNvSpPr txBox="1"/>
          <p:nvPr/>
        </p:nvSpPr>
        <p:spPr>
          <a:xfrm>
            <a:off x="1647140" y="3399890"/>
            <a:ext cx="3242359" cy="646331"/>
          </a:xfrm>
          <a:prstGeom prst="rect">
            <a:avLst/>
          </a:prstGeom>
          <a:noFill/>
        </p:spPr>
        <p:txBody>
          <a:bodyPr wrap="square" rtlCol="0">
            <a:spAutoFit/>
          </a:bodyPr>
          <a:lstStyle/>
          <a:p>
            <a:pPr algn="ctr"/>
            <a:r>
              <a:rPr lang="id-ID" dirty="0" smtClean="0"/>
              <a:t>Tidak ada fasilitas penunjang yang memadai</a:t>
            </a:r>
            <a:endParaRPr lang="id-ID"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9012" y="2013591"/>
            <a:ext cx="2389357" cy="1517009"/>
          </a:xfrm>
          <a:prstGeom prst="round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86223" y="2028245"/>
            <a:ext cx="2296177" cy="1502355"/>
          </a:xfrm>
          <a:prstGeom prst="round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9012" y="3723056"/>
            <a:ext cx="2389357" cy="1497491"/>
          </a:xfrm>
          <a:prstGeom prst="roundRect">
            <a:avLst/>
          </a:prstGeom>
        </p:spPr>
      </p:pic>
      <p:pic>
        <p:nvPicPr>
          <p:cNvPr id="26"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271110" y="3719356"/>
            <a:ext cx="2311290" cy="150981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836716" y="352673"/>
            <a:ext cx="12630150" cy="553998"/>
          </a:xfrm>
          <a:prstGeom prst="rect">
            <a:avLst/>
          </a:prstGeom>
        </p:spPr>
        <p:txBody>
          <a:bodyPr wrap="square" lIns="0" tIns="0" rIns="0" bIns="0">
            <a:spAutoFit/>
          </a:bodyPr>
          <a:lstStyle/>
          <a:p>
            <a:pPr algn="r">
              <a:lnSpc>
                <a:spcPct val="90000"/>
              </a:lnSpc>
              <a:spcBef>
                <a:spcPct val="0"/>
              </a:spcBef>
            </a:pPr>
            <a:r>
              <a:rPr lang="id-ID" sz="4000" b="1" dirty="0">
                <a:latin typeface="+mj-lt"/>
                <a:ea typeface="+mj-ea"/>
                <a:cs typeface="+mj-cs"/>
              </a:rPr>
              <a:t>Area </a:t>
            </a:r>
            <a:r>
              <a:rPr lang="id-ID" sz="4000" b="1" dirty="0" smtClean="0">
                <a:latin typeface="+mj-lt"/>
                <a:ea typeface="+mj-ea"/>
                <a:cs typeface="+mj-cs"/>
              </a:rPr>
              <a:t>VI Peningkatan Kualitas Pelayanan Publik</a:t>
            </a:r>
            <a:endParaRPr lang="en-US" sz="4000" b="1" dirty="0">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Old Pharmacy or Laboratory. Stock Footage Video (100% Royalty ..."/>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68732"/>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2" y="10732"/>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22</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4" name="Rounded Rectangle 23"/>
          <p:cNvSpPr/>
          <p:nvPr/>
        </p:nvSpPr>
        <p:spPr>
          <a:xfrm>
            <a:off x="2158146" y="1163175"/>
            <a:ext cx="1830730" cy="52658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BEFORE</a:t>
            </a:r>
            <a:endParaRPr lang="id-ID" sz="2800" b="1" i="1" dirty="0"/>
          </a:p>
        </p:txBody>
      </p:sp>
      <p:sp>
        <p:nvSpPr>
          <p:cNvPr id="25" name="Rounded Rectangle 24"/>
          <p:cNvSpPr/>
          <p:nvPr/>
        </p:nvSpPr>
        <p:spPr>
          <a:xfrm>
            <a:off x="8355745" y="1163175"/>
            <a:ext cx="1830730" cy="52658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i="1" dirty="0" smtClean="0"/>
              <a:t>AFTER</a:t>
            </a:r>
            <a:endParaRPr lang="id-ID" sz="2800" b="1" i="1" dirty="0"/>
          </a:p>
        </p:txBody>
      </p:sp>
      <p:sp>
        <p:nvSpPr>
          <p:cNvPr id="29" name="TextBox 28"/>
          <p:cNvSpPr txBox="1"/>
          <p:nvPr/>
        </p:nvSpPr>
        <p:spPr>
          <a:xfrm>
            <a:off x="6763772" y="5505450"/>
            <a:ext cx="5014422" cy="953135"/>
          </a:xfrm>
          <a:prstGeom prst="rect">
            <a:avLst/>
          </a:prstGeom>
          <a:noFill/>
        </p:spPr>
        <p:txBody>
          <a:bodyPr wrap="square" rtlCol="0">
            <a:spAutoFit/>
          </a:bodyPr>
          <a:lstStyle/>
          <a:p>
            <a:pPr algn="ctr">
              <a:buClrTx/>
              <a:buSzTx/>
              <a:buFontTx/>
            </a:pPr>
            <a:r>
              <a:rPr lang="id-ID" sz="2000" b="1" dirty="0" smtClean="0">
                <a:latin typeface="Microsoft JhengHei UI" panose="020B0604030504040204" charset="-120"/>
                <a:ea typeface="Microsoft JhengHei UI" panose="020B0604030504040204" charset="-120"/>
              </a:rPr>
              <a:t>Terdapat fasilitas penunjang bagi difabel yang mudah diakses selama berperkara di PA. Amuntai</a:t>
            </a:r>
          </a:p>
        </p:txBody>
      </p:sp>
      <p:sp>
        <p:nvSpPr>
          <p:cNvPr id="3" name="Rectangle 2"/>
          <p:cNvSpPr/>
          <p:nvPr/>
        </p:nvSpPr>
        <p:spPr>
          <a:xfrm>
            <a:off x="754382" y="2040959"/>
            <a:ext cx="5044651" cy="336419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p:cNvSpPr txBox="1"/>
          <p:nvPr/>
        </p:nvSpPr>
        <p:spPr>
          <a:xfrm>
            <a:off x="1647140" y="3399890"/>
            <a:ext cx="3242359" cy="646331"/>
          </a:xfrm>
          <a:prstGeom prst="rect">
            <a:avLst/>
          </a:prstGeom>
          <a:noFill/>
        </p:spPr>
        <p:txBody>
          <a:bodyPr wrap="square" rtlCol="0">
            <a:spAutoFit/>
          </a:bodyPr>
          <a:lstStyle/>
          <a:p>
            <a:pPr algn="ctr"/>
            <a:r>
              <a:rPr lang="id-ID" dirty="0" smtClean="0"/>
              <a:t>Tidak ada fasilitas penunjang bagi difabel yang memadai</a:t>
            </a:r>
            <a:endParaRPr lang="id-ID" dirty="0"/>
          </a:p>
        </p:txBody>
      </p:sp>
      <p:pic>
        <p:nvPicPr>
          <p:cNvPr id="20"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96100" y="2040958"/>
            <a:ext cx="2375009" cy="1682097"/>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96100" y="3827463"/>
            <a:ext cx="2375009" cy="1577691"/>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410701" y="2037130"/>
            <a:ext cx="2382734" cy="1685925"/>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410701" y="3827463"/>
            <a:ext cx="2384320" cy="1577691"/>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p:nvPr/>
        </p:nvSpPr>
        <p:spPr>
          <a:xfrm>
            <a:off x="-836716" y="352673"/>
            <a:ext cx="12630150" cy="553998"/>
          </a:xfrm>
          <a:prstGeom prst="rect">
            <a:avLst/>
          </a:prstGeom>
        </p:spPr>
        <p:txBody>
          <a:bodyPr wrap="square" lIns="0" tIns="0" rIns="0" bIns="0">
            <a:spAutoFit/>
          </a:bodyPr>
          <a:lstStyle/>
          <a:p>
            <a:pPr algn="r">
              <a:lnSpc>
                <a:spcPct val="90000"/>
              </a:lnSpc>
              <a:spcBef>
                <a:spcPct val="0"/>
              </a:spcBef>
            </a:pPr>
            <a:r>
              <a:rPr lang="id-ID" sz="4000" b="1" dirty="0">
                <a:latin typeface="+mj-lt"/>
                <a:ea typeface="+mj-ea"/>
                <a:cs typeface="+mj-cs"/>
              </a:rPr>
              <a:t>Area </a:t>
            </a:r>
            <a:r>
              <a:rPr lang="id-ID" sz="4000" b="1" dirty="0" smtClean="0">
                <a:latin typeface="+mj-lt"/>
                <a:ea typeface="+mj-ea"/>
                <a:cs typeface="+mj-cs"/>
              </a:rPr>
              <a:t>VI Peningkatan Kualitas Pelayanan Publik</a:t>
            </a:r>
            <a:endParaRPr lang="en-US" sz="4000" b="1" dirty="0">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t="8405" b="36189"/>
          <a:stretch>
            <a:fillRect/>
          </a:stretch>
        </p:blipFill>
        <p:spPr>
          <a:xfrm>
            <a:off x="4063" y="0"/>
            <a:ext cx="12187939" cy="2420565"/>
          </a:xfrm>
          <a:prstGeom prst="rect">
            <a:avLst/>
          </a:prstGeom>
        </p:spPr>
      </p:pic>
      <p:sp>
        <p:nvSpPr>
          <p:cNvPr id="131" name="Rectangle: Top Corners Rounded 130"/>
          <p:cNvSpPr/>
          <p:nvPr/>
        </p:nvSpPr>
        <p:spPr>
          <a:xfrm rot="5400000">
            <a:off x="4871938" y="-4899499"/>
            <a:ext cx="2448126" cy="12192002"/>
          </a:xfrm>
          <a:prstGeom prst="round2SameRect">
            <a:avLst>
              <a:gd name="adj1" fmla="val 0"/>
              <a:gd name="adj2" fmla="val 0"/>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pic>
        <p:nvPicPr>
          <p:cNvPr id="102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750" t="48040" r="53889" b="9878"/>
          <a:stretch>
            <a:fillRect/>
          </a:stretch>
        </p:blipFill>
        <p:spPr bwMode="auto">
          <a:xfrm>
            <a:off x="243231" y="2552700"/>
            <a:ext cx="2847921" cy="1721408"/>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7A3C565-1C17-429D-B9C6-64A8B2B507B2}" type="slidenum">
              <a:rPr lang="en-US" smtClean="0"/>
              <a:t>23</a:t>
            </a:fld>
            <a:endParaRPr lang="en-US" dirty="0"/>
          </a:p>
        </p:txBody>
      </p:sp>
      <p:sp>
        <p:nvSpPr>
          <p:cNvPr id="18" name="Title 206"/>
          <p:cNvSpPr txBox="1"/>
          <p:nvPr/>
        </p:nvSpPr>
        <p:spPr>
          <a:xfrm>
            <a:off x="2035245" y="112813"/>
            <a:ext cx="8125574" cy="840230"/>
          </a:xfrm>
          <a:prstGeom prst="rect">
            <a:avLst/>
          </a:prstGeom>
        </p:spPr>
        <p:txBody>
          <a:bodyPr wrap="square">
            <a:spAutoFit/>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id-ID" sz="5400" dirty="0" smtClean="0">
                <a:solidFill>
                  <a:schemeClr val="bg1"/>
                </a:solidFill>
              </a:rPr>
              <a:t>INDIKATOR HASIL</a:t>
            </a:r>
            <a:endParaRPr lang="en-US" sz="5400" dirty="0">
              <a:solidFill>
                <a:schemeClr val="bg1"/>
              </a:solidFill>
            </a:endParaRPr>
          </a:p>
        </p:txBody>
      </p:sp>
      <p:cxnSp>
        <p:nvCxnSpPr>
          <p:cNvPr id="100" name="Straight Connector 99"/>
          <p:cNvCxnSpPr/>
          <p:nvPr/>
        </p:nvCxnSpPr>
        <p:spPr>
          <a:xfrm>
            <a:off x="650683" y="1870535"/>
            <a:ext cx="0" cy="682165"/>
          </a:xfrm>
          <a:prstGeom prst="line">
            <a:avLst/>
          </a:prstGeom>
          <a:ln>
            <a:tailEnd type="oval"/>
          </a:ln>
        </p:spPr>
        <p:style>
          <a:lnRef idx="1">
            <a:schemeClr val="accent3"/>
          </a:lnRef>
          <a:fillRef idx="0">
            <a:schemeClr val="accent3"/>
          </a:fillRef>
          <a:effectRef idx="0">
            <a:schemeClr val="accent3"/>
          </a:effectRef>
          <a:fontRef idx="minor">
            <a:schemeClr val="tx1"/>
          </a:fontRef>
        </p:style>
      </p:cxnSp>
      <p:sp>
        <p:nvSpPr>
          <p:cNvPr id="64" name="Rounded Rectangle 63"/>
          <p:cNvSpPr/>
          <p:nvPr/>
        </p:nvSpPr>
        <p:spPr>
          <a:xfrm>
            <a:off x="1208426" y="1458194"/>
            <a:ext cx="3765454" cy="824691"/>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b="1" dirty="0" smtClean="0"/>
              <a:t>Terwujudnya Aparatur Pengadilan Agama Amuntai yang Bersih dan Bebas dari KKN</a:t>
            </a:r>
            <a:endParaRPr lang="id-ID" sz="1600" b="1" dirty="0"/>
          </a:p>
        </p:txBody>
      </p:sp>
      <p:sp>
        <p:nvSpPr>
          <p:cNvPr id="66" name="Rounded Rectangle 65"/>
          <p:cNvSpPr/>
          <p:nvPr/>
        </p:nvSpPr>
        <p:spPr>
          <a:xfrm>
            <a:off x="6862184" y="1449128"/>
            <a:ext cx="3765454" cy="824691"/>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b="1" dirty="0" smtClean="0"/>
              <a:t>Terwujudnya Peningkatan Kualitas Pelayanan Publik</a:t>
            </a:r>
            <a:endParaRPr lang="id-ID" sz="1600" b="1" dirty="0"/>
          </a:p>
        </p:txBody>
      </p:sp>
      <p:sp>
        <p:nvSpPr>
          <p:cNvPr id="68" name="Rounded Rectangle 67"/>
          <p:cNvSpPr/>
          <p:nvPr/>
        </p:nvSpPr>
        <p:spPr>
          <a:xfrm>
            <a:off x="243232" y="4213532"/>
            <a:ext cx="2944319" cy="300350"/>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b="1" dirty="0" smtClean="0"/>
              <a:t>Nilai IKM PA Amuntai 2019</a:t>
            </a:r>
            <a:endParaRPr lang="id-ID" sz="1600" b="1" dirty="0"/>
          </a:p>
        </p:txBody>
      </p:sp>
      <p:sp>
        <p:nvSpPr>
          <p:cNvPr id="69" name="Rounded Rectangle 68"/>
          <p:cNvSpPr/>
          <p:nvPr/>
        </p:nvSpPr>
        <p:spPr>
          <a:xfrm>
            <a:off x="3232440" y="5757329"/>
            <a:ext cx="2642649" cy="258612"/>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b="1" dirty="0" smtClean="0"/>
              <a:t>Nilai  IPK 2019</a:t>
            </a:r>
            <a:endParaRPr lang="id-ID" sz="1600" b="1" dirty="0"/>
          </a:p>
        </p:txBody>
      </p:sp>
      <p:sp>
        <p:nvSpPr>
          <p:cNvPr id="72" name="Rounded Rectangle 71"/>
          <p:cNvSpPr/>
          <p:nvPr/>
        </p:nvSpPr>
        <p:spPr>
          <a:xfrm>
            <a:off x="6862182" y="2659695"/>
            <a:ext cx="4352787" cy="1614414"/>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2400" b="1" dirty="0"/>
              <a:t>N</a:t>
            </a:r>
            <a:r>
              <a:rPr lang="id-ID" sz="2400" b="1" dirty="0" smtClean="0"/>
              <a:t>ilai Indeks Kepuasan Masyarakat (IKM )Tahun 2019 yang mencapai angka  85.27 dengan kategori baik</a:t>
            </a:r>
            <a:endParaRPr lang="id-ID" sz="2400" b="1" dirty="0"/>
          </a:p>
        </p:txBody>
      </p:sp>
      <p:pic>
        <p:nvPicPr>
          <p:cNvPr id="102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8334" t="10020" r="29374" b="9455"/>
          <a:stretch>
            <a:fillRect/>
          </a:stretch>
        </p:blipFill>
        <p:spPr bwMode="auto">
          <a:xfrm>
            <a:off x="3091153" y="2420565"/>
            <a:ext cx="2952521" cy="333676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a:endCxn id="64" idx="1"/>
          </p:cNvCxnSpPr>
          <p:nvPr/>
        </p:nvCxnSpPr>
        <p:spPr>
          <a:xfrm>
            <a:off x="648419" y="1870535"/>
            <a:ext cx="560007" cy="5"/>
          </a:xfrm>
          <a:prstGeom prst="line">
            <a:avLst/>
          </a:prstGeom>
        </p:spPr>
        <p:style>
          <a:lnRef idx="1">
            <a:schemeClr val="accent3"/>
          </a:lnRef>
          <a:fillRef idx="0">
            <a:schemeClr val="accent3"/>
          </a:fillRef>
          <a:effectRef idx="0">
            <a:schemeClr val="accent3"/>
          </a:effectRef>
          <a:fontRef idx="minor">
            <a:schemeClr val="tx1"/>
          </a:fontRef>
        </p:style>
      </p:cxnSp>
      <p:pic>
        <p:nvPicPr>
          <p:cNvPr id="1029"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7440"/>
          <a:stretch>
            <a:fillRect/>
          </a:stretch>
        </p:blipFill>
        <p:spPr bwMode="auto">
          <a:xfrm>
            <a:off x="280358" y="4561727"/>
            <a:ext cx="2907193" cy="158877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 name="Rounded Rectangle 88"/>
          <p:cNvSpPr/>
          <p:nvPr/>
        </p:nvSpPr>
        <p:spPr>
          <a:xfrm>
            <a:off x="280358" y="6150506"/>
            <a:ext cx="3732842" cy="300350"/>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b="1" dirty="0" smtClean="0"/>
              <a:t>Publikasi SKM  pada Website PA Amuntai</a:t>
            </a:r>
            <a:endParaRPr lang="id-ID" sz="1600" b="1" dirty="0"/>
          </a:p>
        </p:txBody>
      </p:sp>
      <p:cxnSp>
        <p:nvCxnSpPr>
          <p:cNvPr id="90" name="Straight Connector 89"/>
          <p:cNvCxnSpPr/>
          <p:nvPr/>
        </p:nvCxnSpPr>
        <p:spPr>
          <a:xfrm>
            <a:off x="11217954" y="1885052"/>
            <a:ext cx="0" cy="682165"/>
          </a:xfrm>
          <a:prstGeom prst="line">
            <a:avLst/>
          </a:prstGeom>
          <a:ln>
            <a:tailEnd type="oval"/>
          </a:ln>
        </p:spPr>
        <p:style>
          <a:lnRef idx="1">
            <a:schemeClr val="accent3"/>
          </a:lnRef>
          <a:fillRef idx="0">
            <a:schemeClr val="accent3"/>
          </a:fillRef>
          <a:effectRef idx="0">
            <a:schemeClr val="accent3"/>
          </a:effectRef>
          <a:fontRef idx="minor">
            <a:schemeClr val="tx1"/>
          </a:fontRef>
        </p:style>
      </p:cxnSp>
      <p:cxnSp>
        <p:nvCxnSpPr>
          <p:cNvPr id="91" name="Straight Connector 90"/>
          <p:cNvCxnSpPr/>
          <p:nvPr/>
        </p:nvCxnSpPr>
        <p:spPr>
          <a:xfrm>
            <a:off x="10654964" y="1870540"/>
            <a:ext cx="560007" cy="5"/>
          </a:xfrm>
          <a:prstGeom prst="line">
            <a:avLst/>
          </a:prstGeom>
        </p:spPr>
        <p:style>
          <a:lnRef idx="1">
            <a:schemeClr val="accent3"/>
          </a:lnRef>
          <a:fillRef idx="0">
            <a:schemeClr val="accent3"/>
          </a:fillRef>
          <a:effectRef idx="0">
            <a:schemeClr val="accent3"/>
          </a:effectRef>
          <a:fontRef idx="minor">
            <a:schemeClr val="tx1"/>
          </a:fontRef>
        </p:style>
      </p:cxnSp>
      <p:sp>
        <p:nvSpPr>
          <p:cNvPr id="13" name="Rectangle 12"/>
          <p:cNvSpPr/>
          <p:nvPr/>
        </p:nvSpPr>
        <p:spPr>
          <a:xfrm>
            <a:off x="594804" y="6465334"/>
            <a:ext cx="1085535" cy="161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4" name="TextBox 93"/>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1" name="Rounded Rectangle 20"/>
          <p:cNvSpPr/>
          <p:nvPr/>
        </p:nvSpPr>
        <p:spPr>
          <a:xfrm>
            <a:off x="6862181" y="4561727"/>
            <a:ext cx="4352787" cy="1614414"/>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2400" b="1" dirty="0"/>
              <a:t>N</a:t>
            </a:r>
            <a:r>
              <a:rPr lang="id-ID" sz="2400" b="1" dirty="0" smtClean="0"/>
              <a:t>ilai  Indeks Persepsi Korupsi (IPK) Tahun 2019 yang mencapai angka 3.933</a:t>
            </a:r>
            <a:endParaRPr lang="id-ID"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p:cTn id="13" dur="1000" fill="hold"/>
                                        <p:tgtEl>
                                          <p:spTgt spid="64"/>
                                        </p:tgtEl>
                                        <p:attrNameLst>
                                          <p:attrName>ppt_w</p:attrName>
                                        </p:attrNameLst>
                                      </p:cBhvr>
                                      <p:tavLst>
                                        <p:tav tm="0">
                                          <p:val>
                                            <p:fltVal val="0"/>
                                          </p:val>
                                        </p:tav>
                                        <p:tav tm="100000">
                                          <p:val>
                                            <p:strVal val="#ppt_w"/>
                                          </p:val>
                                        </p:tav>
                                      </p:tavLst>
                                    </p:anim>
                                    <p:anim calcmode="lin" valueType="num">
                                      <p:cBhvr>
                                        <p:cTn id="14" dur="1000" fill="hold"/>
                                        <p:tgtEl>
                                          <p:spTgt spid="64"/>
                                        </p:tgtEl>
                                        <p:attrNameLst>
                                          <p:attrName>ppt_h</p:attrName>
                                        </p:attrNameLst>
                                      </p:cBhvr>
                                      <p:tavLst>
                                        <p:tav tm="0">
                                          <p:val>
                                            <p:fltVal val="0"/>
                                          </p:val>
                                        </p:tav>
                                        <p:tav tm="100000">
                                          <p:val>
                                            <p:strVal val="#ppt_h"/>
                                          </p:val>
                                        </p:tav>
                                      </p:tavLst>
                                    </p:anim>
                                    <p:anim calcmode="lin" valueType="num">
                                      <p:cBhvr>
                                        <p:cTn id="15" dur="1000" fill="hold"/>
                                        <p:tgtEl>
                                          <p:spTgt spid="64"/>
                                        </p:tgtEl>
                                        <p:attrNameLst>
                                          <p:attrName>style.rotation</p:attrName>
                                        </p:attrNameLst>
                                      </p:cBhvr>
                                      <p:tavLst>
                                        <p:tav tm="0">
                                          <p:val>
                                            <p:fltVal val="90"/>
                                          </p:val>
                                        </p:tav>
                                        <p:tav tm="100000">
                                          <p:val>
                                            <p:fltVal val="0"/>
                                          </p:val>
                                        </p:tav>
                                      </p:tavLst>
                                    </p:anim>
                                    <p:animEffect transition="in" filter="fade">
                                      <p:cBhvr>
                                        <p:cTn id="16" dur="1000"/>
                                        <p:tgtEl>
                                          <p:spTgt spid="6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1000" fill="hold"/>
                                        <p:tgtEl>
                                          <p:spTgt spid="68"/>
                                        </p:tgtEl>
                                        <p:attrNameLst>
                                          <p:attrName>ppt_w</p:attrName>
                                        </p:attrNameLst>
                                      </p:cBhvr>
                                      <p:tavLst>
                                        <p:tav tm="0">
                                          <p:val>
                                            <p:fltVal val="0"/>
                                          </p:val>
                                        </p:tav>
                                        <p:tav tm="100000">
                                          <p:val>
                                            <p:strVal val="#ppt_w"/>
                                          </p:val>
                                        </p:tav>
                                      </p:tavLst>
                                    </p:anim>
                                    <p:anim calcmode="lin" valueType="num">
                                      <p:cBhvr>
                                        <p:cTn id="20" dur="1000" fill="hold"/>
                                        <p:tgtEl>
                                          <p:spTgt spid="68"/>
                                        </p:tgtEl>
                                        <p:attrNameLst>
                                          <p:attrName>ppt_h</p:attrName>
                                        </p:attrNameLst>
                                      </p:cBhvr>
                                      <p:tavLst>
                                        <p:tav tm="0">
                                          <p:val>
                                            <p:fltVal val="0"/>
                                          </p:val>
                                        </p:tav>
                                        <p:tav tm="100000">
                                          <p:val>
                                            <p:strVal val="#ppt_h"/>
                                          </p:val>
                                        </p:tav>
                                      </p:tavLst>
                                    </p:anim>
                                    <p:anim calcmode="lin" valueType="num">
                                      <p:cBhvr>
                                        <p:cTn id="21" dur="1000" fill="hold"/>
                                        <p:tgtEl>
                                          <p:spTgt spid="68"/>
                                        </p:tgtEl>
                                        <p:attrNameLst>
                                          <p:attrName>style.rotation</p:attrName>
                                        </p:attrNameLst>
                                      </p:cBhvr>
                                      <p:tavLst>
                                        <p:tav tm="0">
                                          <p:val>
                                            <p:fltVal val="90"/>
                                          </p:val>
                                        </p:tav>
                                        <p:tav tm="100000">
                                          <p:val>
                                            <p:fltVal val="0"/>
                                          </p:val>
                                        </p:tav>
                                      </p:tavLst>
                                    </p:anim>
                                    <p:animEffect transition="in" filter="fade">
                                      <p:cBhvr>
                                        <p:cTn id="22" dur="1000"/>
                                        <p:tgtEl>
                                          <p:spTgt spid="68"/>
                                        </p:tgtEl>
                                      </p:cBhvr>
                                    </p:animEffect>
                                  </p:childTnLst>
                                </p:cTn>
                              </p:par>
                              <p:par>
                                <p:cTn id="23" presetID="31" presetClass="entr" presetSubtype="0" fill="hold" nodeType="withEffect">
                                  <p:stCondLst>
                                    <p:cond delay="0"/>
                                  </p:stCondLst>
                                  <p:childTnLst>
                                    <p:set>
                                      <p:cBhvr>
                                        <p:cTn id="24" dur="1" fill="hold">
                                          <p:stCondLst>
                                            <p:cond delay="0"/>
                                          </p:stCondLst>
                                        </p:cTn>
                                        <p:tgtEl>
                                          <p:spTgt spid="1029"/>
                                        </p:tgtEl>
                                        <p:attrNameLst>
                                          <p:attrName>style.visibility</p:attrName>
                                        </p:attrNameLst>
                                      </p:cBhvr>
                                      <p:to>
                                        <p:strVal val="visible"/>
                                      </p:to>
                                    </p:set>
                                    <p:anim calcmode="lin" valueType="num">
                                      <p:cBhvr>
                                        <p:cTn id="25" dur="1000" fill="hold"/>
                                        <p:tgtEl>
                                          <p:spTgt spid="1029"/>
                                        </p:tgtEl>
                                        <p:attrNameLst>
                                          <p:attrName>ppt_w</p:attrName>
                                        </p:attrNameLst>
                                      </p:cBhvr>
                                      <p:tavLst>
                                        <p:tav tm="0">
                                          <p:val>
                                            <p:fltVal val="0"/>
                                          </p:val>
                                        </p:tav>
                                        <p:tav tm="100000">
                                          <p:val>
                                            <p:strVal val="#ppt_w"/>
                                          </p:val>
                                        </p:tav>
                                      </p:tavLst>
                                    </p:anim>
                                    <p:anim calcmode="lin" valueType="num">
                                      <p:cBhvr>
                                        <p:cTn id="26" dur="1000" fill="hold"/>
                                        <p:tgtEl>
                                          <p:spTgt spid="1029"/>
                                        </p:tgtEl>
                                        <p:attrNameLst>
                                          <p:attrName>ppt_h</p:attrName>
                                        </p:attrNameLst>
                                      </p:cBhvr>
                                      <p:tavLst>
                                        <p:tav tm="0">
                                          <p:val>
                                            <p:fltVal val="0"/>
                                          </p:val>
                                        </p:tav>
                                        <p:tav tm="100000">
                                          <p:val>
                                            <p:strVal val="#ppt_h"/>
                                          </p:val>
                                        </p:tav>
                                      </p:tavLst>
                                    </p:anim>
                                    <p:anim calcmode="lin" valueType="num">
                                      <p:cBhvr>
                                        <p:cTn id="27" dur="1000" fill="hold"/>
                                        <p:tgtEl>
                                          <p:spTgt spid="1029"/>
                                        </p:tgtEl>
                                        <p:attrNameLst>
                                          <p:attrName>style.rotation</p:attrName>
                                        </p:attrNameLst>
                                      </p:cBhvr>
                                      <p:tavLst>
                                        <p:tav tm="0">
                                          <p:val>
                                            <p:fltVal val="90"/>
                                          </p:val>
                                        </p:tav>
                                        <p:tav tm="100000">
                                          <p:val>
                                            <p:fltVal val="0"/>
                                          </p:val>
                                        </p:tav>
                                      </p:tavLst>
                                    </p:anim>
                                    <p:animEffect transition="in" filter="fade">
                                      <p:cBhvr>
                                        <p:cTn id="28" dur="1000"/>
                                        <p:tgtEl>
                                          <p:spTgt spid="102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nodeType="withEffect">
                                  <p:stCondLst>
                                    <p:cond delay="0"/>
                                  </p:stCondLst>
                                  <p:childTnLst>
                                    <p:set>
                                      <p:cBhvr>
                                        <p:cTn id="36" dur="1" fill="hold">
                                          <p:stCondLst>
                                            <p:cond delay="0"/>
                                          </p:stCondLst>
                                        </p:cTn>
                                        <p:tgtEl>
                                          <p:spTgt spid="1028"/>
                                        </p:tgtEl>
                                        <p:attrNameLst>
                                          <p:attrName>style.visibility</p:attrName>
                                        </p:attrNameLst>
                                      </p:cBhvr>
                                      <p:to>
                                        <p:strVal val="visible"/>
                                      </p:to>
                                    </p:set>
                                    <p:anim calcmode="lin" valueType="num">
                                      <p:cBhvr>
                                        <p:cTn id="37" dur="1000" fill="hold"/>
                                        <p:tgtEl>
                                          <p:spTgt spid="1028"/>
                                        </p:tgtEl>
                                        <p:attrNameLst>
                                          <p:attrName>ppt_w</p:attrName>
                                        </p:attrNameLst>
                                      </p:cBhvr>
                                      <p:tavLst>
                                        <p:tav tm="0">
                                          <p:val>
                                            <p:fltVal val="0"/>
                                          </p:val>
                                        </p:tav>
                                        <p:tav tm="100000">
                                          <p:val>
                                            <p:strVal val="#ppt_w"/>
                                          </p:val>
                                        </p:tav>
                                      </p:tavLst>
                                    </p:anim>
                                    <p:anim calcmode="lin" valueType="num">
                                      <p:cBhvr>
                                        <p:cTn id="38" dur="1000" fill="hold"/>
                                        <p:tgtEl>
                                          <p:spTgt spid="1028"/>
                                        </p:tgtEl>
                                        <p:attrNameLst>
                                          <p:attrName>ppt_h</p:attrName>
                                        </p:attrNameLst>
                                      </p:cBhvr>
                                      <p:tavLst>
                                        <p:tav tm="0">
                                          <p:val>
                                            <p:fltVal val="0"/>
                                          </p:val>
                                        </p:tav>
                                        <p:tav tm="100000">
                                          <p:val>
                                            <p:strVal val="#ppt_h"/>
                                          </p:val>
                                        </p:tav>
                                      </p:tavLst>
                                    </p:anim>
                                    <p:anim calcmode="lin" valueType="num">
                                      <p:cBhvr>
                                        <p:cTn id="39" dur="1000" fill="hold"/>
                                        <p:tgtEl>
                                          <p:spTgt spid="1028"/>
                                        </p:tgtEl>
                                        <p:attrNameLst>
                                          <p:attrName>style.rotation</p:attrName>
                                        </p:attrNameLst>
                                      </p:cBhvr>
                                      <p:tavLst>
                                        <p:tav tm="0">
                                          <p:val>
                                            <p:fltVal val="90"/>
                                          </p:val>
                                        </p:tav>
                                        <p:tav tm="100000">
                                          <p:val>
                                            <p:fltVal val="0"/>
                                          </p:val>
                                        </p:tav>
                                      </p:tavLst>
                                    </p:anim>
                                    <p:animEffect transition="in" filter="fade">
                                      <p:cBhvr>
                                        <p:cTn id="40" dur="1000"/>
                                        <p:tgtEl>
                                          <p:spTgt spid="102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1000" fill="hold"/>
                                        <p:tgtEl>
                                          <p:spTgt spid="69"/>
                                        </p:tgtEl>
                                        <p:attrNameLst>
                                          <p:attrName>ppt_w</p:attrName>
                                        </p:attrNameLst>
                                      </p:cBhvr>
                                      <p:tavLst>
                                        <p:tav tm="0">
                                          <p:val>
                                            <p:fltVal val="0"/>
                                          </p:val>
                                        </p:tav>
                                        <p:tav tm="100000">
                                          <p:val>
                                            <p:strVal val="#ppt_w"/>
                                          </p:val>
                                        </p:tav>
                                      </p:tavLst>
                                    </p:anim>
                                    <p:anim calcmode="lin" valueType="num">
                                      <p:cBhvr>
                                        <p:cTn id="44" dur="1000" fill="hold"/>
                                        <p:tgtEl>
                                          <p:spTgt spid="69"/>
                                        </p:tgtEl>
                                        <p:attrNameLst>
                                          <p:attrName>ppt_h</p:attrName>
                                        </p:attrNameLst>
                                      </p:cBhvr>
                                      <p:tavLst>
                                        <p:tav tm="0">
                                          <p:val>
                                            <p:fltVal val="0"/>
                                          </p:val>
                                        </p:tav>
                                        <p:tav tm="100000">
                                          <p:val>
                                            <p:strVal val="#ppt_h"/>
                                          </p:val>
                                        </p:tav>
                                      </p:tavLst>
                                    </p:anim>
                                    <p:anim calcmode="lin" valueType="num">
                                      <p:cBhvr>
                                        <p:cTn id="45" dur="1000" fill="hold"/>
                                        <p:tgtEl>
                                          <p:spTgt spid="69"/>
                                        </p:tgtEl>
                                        <p:attrNameLst>
                                          <p:attrName>style.rotation</p:attrName>
                                        </p:attrNameLst>
                                      </p:cBhvr>
                                      <p:tavLst>
                                        <p:tav tm="0">
                                          <p:val>
                                            <p:fltVal val="90"/>
                                          </p:val>
                                        </p:tav>
                                        <p:tav tm="100000">
                                          <p:val>
                                            <p:fltVal val="0"/>
                                          </p:val>
                                        </p:tav>
                                      </p:tavLst>
                                    </p:anim>
                                    <p:animEffect transition="in" filter="fade">
                                      <p:cBhvr>
                                        <p:cTn id="46" dur="1000"/>
                                        <p:tgtEl>
                                          <p:spTgt spid="69"/>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1000" fill="hold"/>
                                        <p:tgtEl>
                                          <p:spTgt spid="66"/>
                                        </p:tgtEl>
                                        <p:attrNameLst>
                                          <p:attrName>ppt_w</p:attrName>
                                        </p:attrNameLst>
                                      </p:cBhvr>
                                      <p:tavLst>
                                        <p:tav tm="0">
                                          <p:val>
                                            <p:fltVal val="0"/>
                                          </p:val>
                                        </p:tav>
                                        <p:tav tm="100000">
                                          <p:val>
                                            <p:strVal val="#ppt_w"/>
                                          </p:val>
                                        </p:tav>
                                      </p:tavLst>
                                    </p:anim>
                                    <p:anim calcmode="lin" valueType="num">
                                      <p:cBhvr>
                                        <p:cTn id="52" dur="1000" fill="hold"/>
                                        <p:tgtEl>
                                          <p:spTgt spid="66"/>
                                        </p:tgtEl>
                                        <p:attrNameLst>
                                          <p:attrName>ppt_h</p:attrName>
                                        </p:attrNameLst>
                                      </p:cBhvr>
                                      <p:tavLst>
                                        <p:tav tm="0">
                                          <p:val>
                                            <p:fltVal val="0"/>
                                          </p:val>
                                        </p:tav>
                                        <p:tav tm="100000">
                                          <p:val>
                                            <p:strVal val="#ppt_h"/>
                                          </p:val>
                                        </p:tav>
                                      </p:tavLst>
                                    </p:anim>
                                    <p:anim calcmode="lin" valueType="num">
                                      <p:cBhvr>
                                        <p:cTn id="53" dur="1000" fill="hold"/>
                                        <p:tgtEl>
                                          <p:spTgt spid="66"/>
                                        </p:tgtEl>
                                        <p:attrNameLst>
                                          <p:attrName>style.rotation</p:attrName>
                                        </p:attrNameLst>
                                      </p:cBhvr>
                                      <p:tavLst>
                                        <p:tav tm="0">
                                          <p:val>
                                            <p:fltVal val="90"/>
                                          </p:val>
                                        </p:tav>
                                        <p:tav tm="100000">
                                          <p:val>
                                            <p:fltVal val="0"/>
                                          </p:val>
                                        </p:tav>
                                      </p:tavLst>
                                    </p:anim>
                                    <p:animEffect transition="in" filter="fade">
                                      <p:cBhvr>
                                        <p:cTn id="54" dur="1000"/>
                                        <p:tgtEl>
                                          <p:spTgt spid="66"/>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72"/>
                                        </p:tgtEl>
                                        <p:attrNameLst>
                                          <p:attrName>style.visibility</p:attrName>
                                        </p:attrNameLst>
                                      </p:cBhvr>
                                      <p:to>
                                        <p:strVal val="visible"/>
                                      </p:to>
                                    </p:set>
                                    <p:anim calcmode="lin" valueType="num">
                                      <p:cBhvr>
                                        <p:cTn id="57" dur="1000" fill="hold"/>
                                        <p:tgtEl>
                                          <p:spTgt spid="72"/>
                                        </p:tgtEl>
                                        <p:attrNameLst>
                                          <p:attrName>ppt_w</p:attrName>
                                        </p:attrNameLst>
                                      </p:cBhvr>
                                      <p:tavLst>
                                        <p:tav tm="0">
                                          <p:val>
                                            <p:fltVal val="0"/>
                                          </p:val>
                                        </p:tav>
                                        <p:tav tm="100000">
                                          <p:val>
                                            <p:strVal val="#ppt_w"/>
                                          </p:val>
                                        </p:tav>
                                      </p:tavLst>
                                    </p:anim>
                                    <p:anim calcmode="lin" valueType="num">
                                      <p:cBhvr>
                                        <p:cTn id="58" dur="1000" fill="hold"/>
                                        <p:tgtEl>
                                          <p:spTgt spid="72"/>
                                        </p:tgtEl>
                                        <p:attrNameLst>
                                          <p:attrName>ppt_h</p:attrName>
                                        </p:attrNameLst>
                                      </p:cBhvr>
                                      <p:tavLst>
                                        <p:tav tm="0">
                                          <p:val>
                                            <p:fltVal val="0"/>
                                          </p:val>
                                        </p:tav>
                                        <p:tav tm="100000">
                                          <p:val>
                                            <p:strVal val="#ppt_h"/>
                                          </p:val>
                                        </p:tav>
                                      </p:tavLst>
                                    </p:anim>
                                    <p:anim calcmode="lin" valueType="num">
                                      <p:cBhvr>
                                        <p:cTn id="59" dur="1000" fill="hold"/>
                                        <p:tgtEl>
                                          <p:spTgt spid="72"/>
                                        </p:tgtEl>
                                        <p:attrNameLst>
                                          <p:attrName>style.rotation</p:attrName>
                                        </p:attrNameLst>
                                      </p:cBhvr>
                                      <p:tavLst>
                                        <p:tav tm="0">
                                          <p:val>
                                            <p:fltVal val="90"/>
                                          </p:val>
                                        </p:tav>
                                        <p:tav tm="100000">
                                          <p:val>
                                            <p:fltVal val="0"/>
                                          </p:val>
                                        </p:tav>
                                      </p:tavLst>
                                    </p:anim>
                                    <p:animEffect transition="in" filter="fade">
                                      <p:cBhvr>
                                        <p:cTn id="60" dur="1000"/>
                                        <p:tgtEl>
                                          <p:spTgt spid="72"/>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1000" fill="hold"/>
                                        <p:tgtEl>
                                          <p:spTgt spid="21"/>
                                        </p:tgtEl>
                                        <p:attrNameLst>
                                          <p:attrName>ppt_w</p:attrName>
                                        </p:attrNameLst>
                                      </p:cBhvr>
                                      <p:tavLst>
                                        <p:tav tm="0">
                                          <p:val>
                                            <p:fltVal val="0"/>
                                          </p:val>
                                        </p:tav>
                                        <p:tav tm="100000">
                                          <p:val>
                                            <p:strVal val="#ppt_w"/>
                                          </p:val>
                                        </p:tav>
                                      </p:tavLst>
                                    </p:anim>
                                    <p:anim calcmode="lin" valueType="num">
                                      <p:cBhvr>
                                        <p:cTn id="64" dur="1000" fill="hold"/>
                                        <p:tgtEl>
                                          <p:spTgt spid="21"/>
                                        </p:tgtEl>
                                        <p:attrNameLst>
                                          <p:attrName>ppt_h</p:attrName>
                                        </p:attrNameLst>
                                      </p:cBhvr>
                                      <p:tavLst>
                                        <p:tav tm="0">
                                          <p:val>
                                            <p:fltVal val="0"/>
                                          </p:val>
                                        </p:tav>
                                        <p:tav tm="100000">
                                          <p:val>
                                            <p:strVal val="#ppt_h"/>
                                          </p:val>
                                        </p:tav>
                                      </p:tavLst>
                                    </p:anim>
                                    <p:anim calcmode="lin" valueType="num">
                                      <p:cBhvr>
                                        <p:cTn id="65" dur="1000" fill="hold"/>
                                        <p:tgtEl>
                                          <p:spTgt spid="21"/>
                                        </p:tgtEl>
                                        <p:attrNameLst>
                                          <p:attrName>style.rotation</p:attrName>
                                        </p:attrNameLst>
                                      </p:cBhvr>
                                      <p:tavLst>
                                        <p:tav tm="0">
                                          <p:val>
                                            <p:fltVal val="90"/>
                                          </p:val>
                                        </p:tav>
                                        <p:tav tm="100000">
                                          <p:val>
                                            <p:fltVal val="0"/>
                                          </p:val>
                                        </p:tav>
                                      </p:tavLst>
                                    </p:anim>
                                    <p:animEffect transition="in" filter="fade">
                                      <p:cBhvr>
                                        <p:cTn id="66"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6" grpId="0" animBg="1"/>
      <p:bldP spid="68" grpId="0" animBg="1"/>
      <p:bldP spid="69" grpId="0" animBg="1"/>
      <p:bldP spid="72" grpId="0" animBg="1"/>
      <p:bldP spid="89"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haking hand, hand shake, partnership and handshake HD photo by ..."/>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 y="-12699"/>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26669" y="1"/>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24</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2" name="Rectangle 21"/>
          <p:cNvSpPr/>
          <p:nvPr/>
        </p:nvSpPr>
        <p:spPr>
          <a:xfrm>
            <a:off x="662366" y="317887"/>
            <a:ext cx="10920034" cy="885825"/>
          </a:xfrm>
          <a:prstGeom prst="rect">
            <a:avLst/>
          </a:prstGeom>
        </p:spPr>
        <p:txBody>
          <a:bodyPr wrap="square" lIns="0" tIns="0" rIns="0" bIns="0">
            <a:spAutoFit/>
          </a:bodyPr>
          <a:lstStyle/>
          <a:p>
            <a:pPr algn="ctr">
              <a:lnSpc>
                <a:spcPct val="90000"/>
              </a:lnSpc>
              <a:spcBef>
                <a:spcPct val="0"/>
              </a:spcBef>
            </a:pPr>
            <a:r>
              <a:rPr lang="en-US" sz="3200" b="1" dirty="0" smtClean="0">
                <a:latin typeface="+mj-lt"/>
                <a:ea typeface="+mj-ea"/>
                <a:cs typeface="+mj-cs"/>
              </a:rPr>
              <a:t>IDENTIFIKASI &amp; MITIGASI RISIKO INTEGRITAS DALAM PELAKSANAAN PELAYANAN</a:t>
            </a:r>
            <a:endParaRPr lang="en-US" sz="3200" b="1" i="1" dirty="0">
              <a:latin typeface="+mj-lt"/>
              <a:ea typeface="+mj-ea"/>
              <a:cs typeface="+mj-cs"/>
            </a:endParaRPr>
          </a:p>
        </p:txBody>
      </p:sp>
      <p:sp>
        <p:nvSpPr>
          <p:cNvPr id="29" name="Rounded Rectangle 28"/>
          <p:cNvSpPr/>
          <p:nvPr/>
        </p:nvSpPr>
        <p:spPr>
          <a:xfrm>
            <a:off x="207645" y="1203325"/>
            <a:ext cx="7965440" cy="1887855"/>
          </a:xfrm>
          <a:prstGeom prst="roundRect">
            <a:avLst/>
          </a:prstGeom>
          <a:solidFill>
            <a:srgbClr val="9B4B88"/>
          </a:solidFill>
          <a:ln>
            <a:solidFill>
              <a:srgbClr val="9B4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2400" b="1" dirty="0"/>
              <a:t>Beberapa faktor yang bisa menjadi risiko :</a:t>
            </a:r>
          </a:p>
          <a:p>
            <a:pPr marL="514350" indent="-514350" algn="l">
              <a:buAutoNum type="arabicPeriod"/>
            </a:pPr>
            <a:r>
              <a:rPr lang="en-US" altLang="id-ID" sz="2400" b="1" dirty="0"/>
              <a:t>Luasnya wilayah yurisdiksi yang mebawahi 2 Kabupaten;</a:t>
            </a:r>
          </a:p>
          <a:p>
            <a:pPr marL="514350" indent="-514350" algn="l">
              <a:buAutoNum type="arabicPeriod"/>
            </a:pPr>
            <a:r>
              <a:rPr lang="en-US" altLang="id-ID" sz="2400" b="1" dirty="0"/>
              <a:t>Praktik kerja yang KKN;</a:t>
            </a:r>
          </a:p>
          <a:p>
            <a:pPr marL="514350" indent="-514350" algn="l">
              <a:buAutoNum type="arabicPeriod"/>
            </a:pPr>
            <a:r>
              <a:rPr lang="en-US" altLang="id-ID" sz="2400" b="1" dirty="0"/>
              <a:t>Wabah Covid-19</a:t>
            </a:r>
          </a:p>
        </p:txBody>
      </p:sp>
      <p:sp>
        <p:nvSpPr>
          <p:cNvPr id="7" name="Rounded Rectangle 6"/>
          <p:cNvSpPr/>
          <p:nvPr/>
        </p:nvSpPr>
        <p:spPr>
          <a:xfrm>
            <a:off x="2202815" y="3327400"/>
            <a:ext cx="9669780" cy="3229610"/>
          </a:xfrm>
          <a:prstGeom prst="roundRect">
            <a:avLst/>
          </a:prstGeom>
          <a:solidFill>
            <a:srgbClr val="9B4B88"/>
          </a:solidFill>
          <a:ln>
            <a:solidFill>
              <a:srgbClr val="9B4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2400" b="1" dirty="0"/>
              <a:t>Mitigasi yang dilakukan adalah :</a:t>
            </a:r>
          </a:p>
          <a:p>
            <a:pPr marL="514350" indent="-514350" algn="l">
              <a:buAutoNum type="arabicPeriod"/>
            </a:pPr>
            <a:r>
              <a:rPr lang="en-US" altLang="id-ID" sz="2400" b="1" dirty="0"/>
              <a:t>Kerja sama dengan beberpa stakeholder dalam pelaksanaan pelayanan, seperti istbat nikah, dll</a:t>
            </a:r>
          </a:p>
          <a:p>
            <a:pPr marL="514350" indent="-514350" algn="l">
              <a:buAutoNum type="arabicPeriod"/>
            </a:pPr>
            <a:r>
              <a:rPr lang="en-US" altLang="id-ID" sz="2400" b="1" dirty="0"/>
              <a:t>Pengawasan secara menyeluruh, percepatan birokrasi serta transparansi proses kinerja yang dilakukan secara berkala &amp; di evaluasi;</a:t>
            </a:r>
          </a:p>
          <a:p>
            <a:pPr marL="514350" indent="-514350" algn="l">
              <a:buAutoNum type="arabicPeriod"/>
            </a:pPr>
            <a:r>
              <a:rPr lang="en-US" altLang="id-ID" sz="2400" b="1" dirty="0"/>
              <a:t>Dilakukannya protokol kesehatan mulai dari pintu masuk sampai pada pelayanan serta memberlakukan sosial distancing.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7"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haking hand, hand shake, partnership and handshake HD photo by ..."/>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 y="-12699"/>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1" y="1"/>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25</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7" name="Rectangle 21"/>
          <p:cNvSpPr/>
          <p:nvPr/>
        </p:nvSpPr>
        <p:spPr>
          <a:xfrm>
            <a:off x="547431" y="183267"/>
            <a:ext cx="10920034" cy="996315"/>
          </a:xfrm>
          <a:prstGeom prst="rect">
            <a:avLst/>
          </a:prstGeom>
        </p:spPr>
        <p:txBody>
          <a:bodyPr wrap="square" lIns="0" tIns="0" rIns="0" bIns="0">
            <a:spAutoFit/>
          </a:bodyPr>
          <a:lstStyle/>
          <a:p>
            <a:pPr algn="ctr">
              <a:lnSpc>
                <a:spcPct val="90000"/>
              </a:lnSpc>
              <a:spcBef>
                <a:spcPct val="0"/>
              </a:spcBef>
            </a:pPr>
            <a:r>
              <a:rPr lang="en-US" altLang="id-ID" sz="2400" b="1" dirty="0" smtClean="0">
                <a:latin typeface="+mj-lt"/>
                <a:ea typeface="+mj-ea"/>
                <a:cs typeface="+mj-cs"/>
              </a:rPr>
              <a:t>MITIGASI RISIKO LUASNYA YURISDIKSI DENGAN CARA </a:t>
            </a:r>
            <a:r>
              <a:rPr lang="id-ID" sz="2400" b="1" dirty="0" smtClean="0">
                <a:latin typeface="+mj-lt"/>
                <a:ea typeface="+mj-ea"/>
                <a:cs typeface="+mj-cs"/>
              </a:rPr>
              <a:t>KERJASAMA PA. AMUNTAI DENGAN </a:t>
            </a:r>
            <a:r>
              <a:rPr lang="id-ID" sz="2400" b="1" i="1" dirty="0" smtClean="0">
                <a:latin typeface="+mj-lt"/>
                <a:ea typeface="+mj-ea"/>
                <a:cs typeface="+mj-cs"/>
              </a:rPr>
              <a:t>STAKEHOLDER </a:t>
            </a:r>
            <a:r>
              <a:rPr lang="en-US" altLang="id-ID" sz="2400" b="1" i="1" dirty="0" smtClean="0">
                <a:latin typeface="+mj-lt"/>
                <a:ea typeface="+mj-ea"/>
                <a:cs typeface="+mj-cs"/>
              </a:rPr>
              <a:t>TERKAIT DALAM PELAKSANAAN SIDANG KELILING &amp; TERPADU</a:t>
            </a:r>
          </a:p>
        </p:txBody>
      </p:sp>
      <p:pic>
        <p:nvPicPr>
          <p:cNvPr id="8" name="Content Placeholder 7"/>
          <p:cNvPicPr>
            <a:picLocks noGrp="1" noChangeAspect="1"/>
          </p:cNvPicPr>
          <p:nvPr>
            <p:ph sz="half" idx="1"/>
          </p:nvPr>
        </p:nvPicPr>
        <p:blipFill>
          <a:blip r:embed="rId4"/>
          <a:srcRect l="2016" t="28461" r="3278" b="3924"/>
          <a:stretch>
            <a:fillRect/>
          </a:stretch>
        </p:blipFill>
        <p:spPr>
          <a:xfrm>
            <a:off x="381000" y="1520825"/>
            <a:ext cx="3989705" cy="2644775"/>
          </a:xfrm>
          <a:prstGeom prst="roundRect">
            <a:avLst/>
          </a:prstGeom>
        </p:spPr>
      </p:pic>
      <p:pic>
        <p:nvPicPr>
          <p:cNvPr id="9" name="Content Placeholder 8"/>
          <p:cNvPicPr>
            <a:picLocks noGrp="1" noChangeAspect="1"/>
          </p:cNvPicPr>
          <p:nvPr>
            <p:ph sz="half" idx="2"/>
          </p:nvPr>
        </p:nvPicPr>
        <p:blipFill>
          <a:blip r:embed="rId5"/>
          <a:srcRect l="17217" t="15911" r="689" b="7192"/>
          <a:stretch>
            <a:fillRect/>
          </a:stretch>
        </p:blipFill>
        <p:spPr>
          <a:xfrm>
            <a:off x="842645" y="3739515"/>
            <a:ext cx="4087495" cy="2206625"/>
          </a:xfrm>
          <a:prstGeom prst="roundRect">
            <a:avLst/>
          </a:prstGeom>
        </p:spPr>
      </p:pic>
      <p:pic>
        <p:nvPicPr>
          <p:cNvPr id="11" name="Picture 10"/>
          <p:cNvPicPr>
            <a:picLocks noChangeAspect="1"/>
          </p:cNvPicPr>
          <p:nvPr/>
        </p:nvPicPr>
        <p:blipFill>
          <a:blip r:embed="rId6"/>
          <a:srcRect l="15710" t="30664" r="3345" b="21894"/>
          <a:stretch>
            <a:fillRect/>
          </a:stretch>
        </p:blipFill>
        <p:spPr>
          <a:xfrm>
            <a:off x="5549900" y="1339215"/>
            <a:ext cx="6032500" cy="2029460"/>
          </a:xfrm>
          <a:prstGeom prst="roundRect">
            <a:avLst/>
          </a:prstGeom>
        </p:spPr>
      </p:pic>
      <p:pic>
        <p:nvPicPr>
          <p:cNvPr id="12" name="Picture 11"/>
          <p:cNvPicPr>
            <a:picLocks noChangeAspect="1"/>
          </p:cNvPicPr>
          <p:nvPr/>
        </p:nvPicPr>
        <p:blipFill>
          <a:blip r:embed="rId7"/>
          <a:srcRect l="4105" t="14593" r="5057" b="7621"/>
          <a:stretch>
            <a:fillRect/>
          </a:stretch>
        </p:blipFill>
        <p:spPr>
          <a:xfrm>
            <a:off x="5072380" y="2989580"/>
            <a:ext cx="3148330" cy="1798320"/>
          </a:xfrm>
          <a:prstGeom prst="roundRect">
            <a:avLst/>
          </a:prstGeom>
        </p:spPr>
      </p:pic>
      <p:pic>
        <p:nvPicPr>
          <p:cNvPr id="13" name="Picture 12"/>
          <p:cNvPicPr>
            <a:picLocks noChangeAspect="1"/>
          </p:cNvPicPr>
          <p:nvPr/>
        </p:nvPicPr>
        <p:blipFill>
          <a:blip r:embed="rId8"/>
          <a:srcRect l="6280" t="7776"/>
          <a:stretch>
            <a:fillRect/>
          </a:stretch>
        </p:blipFill>
        <p:spPr>
          <a:xfrm>
            <a:off x="8715375" y="3194050"/>
            <a:ext cx="3273425" cy="2181860"/>
          </a:xfrm>
          <a:prstGeom prst="roundRect">
            <a:avLst/>
          </a:prstGeom>
        </p:spPr>
      </p:pic>
      <p:pic>
        <p:nvPicPr>
          <p:cNvPr id="14" name="Picture 13" descr="IMG_3953"/>
          <p:cNvPicPr>
            <a:picLocks noChangeAspect="1"/>
          </p:cNvPicPr>
          <p:nvPr/>
        </p:nvPicPr>
        <p:blipFill>
          <a:blip r:embed="rId9"/>
          <a:srcRect l="4058" t="9811"/>
          <a:stretch>
            <a:fillRect/>
          </a:stretch>
        </p:blipFill>
        <p:spPr>
          <a:xfrm>
            <a:off x="5387340" y="4512945"/>
            <a:ext cx="3724910" cy="1843405"/>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par>
                                <p:cTn id="16" presetID="3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par>
                                <p:cTn id="22" presetID="31"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par>
                                <p:cTn id="28" presetID="31"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31"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style.rotation</p:attrName>
                                        </p:attrNameLst>
                                      </p:cBhvr>
                                      <p:tavLst>
                                        <p:tav tm="0">
                                          <p:val>
                                            <p:fltVal val="90"/>
                                          </p:val>
                                        </p:tav>
                                        <p:tav tm="100000">
                                          <p:val>
                                            <p:fltVal val="0"/>
                                          </p:val>
                                        </p:tav>
                                      </p:tavLst>
                                    </p:anim>
                                    <p:animEffect transition="in" filter="fade">
                                      <p:cBhvr>
                                        <p:cTn id="39" dur="1000"/>
                                        <p:tgtEl>
                                          <p:spTgt spid="13"/>
                                        </p:tgtEl>
                                      </p:cBhvr>
                                    </p:animEffect>
                                  </p:childTnLst>
                                </p:cTn>
                              </p:par>
                              <p:par>
                                <p:cTn id="40" presetID="31"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0" fill="hold"/>
                                        <p:tgtEl>
                                          <p:spTgt spid="14"/>
                                        </p:tgtEl>
                                        <p:attrNameLst>
                                          <p:attrName>ppt_w</p:attrName>
                                        </p:attrNameLst>
                                      </p:cBhvr>
                                      <p:tavLst>
                                        <p:tav tm="0">
                                          <p:val>
                                            <p:fltVal val="0"/>
                                          </p:val>
                                        </p:tav>
                                        <p:tav tm="100000">
                                          <p:val>
                                            <p:strVal val="#ppt_w"/>
                                          </p:val>
                                        </p:tav>
                                      </p:tavLst>
                                    </p:anim>
                                    <p:anim calcmode="lin" valueType="num">
                                      <p:cBhvr>
                                        <p:cTn id="43" dur="1000" fill="hold"/>
                                        <p:tgtEl>
                                          <p:spTgt spid="14"/>
                                        </p:tgtEl>
                                        <p:attrNameLst>
                                          <p:attrName>ppt_h</p:attrName>
                                        </p:attrNameLst>
                                      </p:cBhvr>
                                      <p:tavLst>
                                        <p:tav tm="0">
                                          <p:val>
                                            <p:fltVal val="0"/>
                                          </p:val>
                                        </p:tav>
                                        <p:tav tm="100000">
                                          <p:val>
                                            <p:strVal val="#ppt_h"/>
                                          </p:val>
                                        </p:tav>
                                      </p:tavLst>
                                    </p:anim>
                                    <p:anim calcmode="lin" valueType="num">
                                      <p:cBhvr>
                                        <p:cTn id="44" dur="1000" fill="hold"/>
                                        <p:tgtEl>
                                          <p:spTgt spid="14"/>
                                        </p:tgtEl>
                                        <p:attrNameLst>
                                          <p:attrName>style.rotation</p:attrName>
                                        </p:attrNameLst>
                                      </p:cBhvr>
                                      <p:tavLst>
                                        <p:tav tm="0">
                                          <p:val>
                                            <p:fltVal val="90"/>
                                          </p:val>
                                        </p:tav>
                                        <p:tav tm="100000">
                                          <p:val>
                                            <p:fltVal val="0"/>
                                          </p:val>
                                        </p:tav>
                                      </p:tavLst>
                                    </p:anim>
                                    <p:animEffect transition="in" filter="fade">
                                      <p:cBhvr>
                                        <p:cTn id="4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haking hand, hand shake, partnership and handshake HD photo by ..."/>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 y="-12699"/>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1" y="-12699"/>
            <a:ext cx="12192002"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26</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2" name="Rectangle 21"/>
          <p:cNvSpPr/>
          <p:nvPr/>
        </p:nvSpPr>
        <p:spPr>
          <a:xfrm>
            <a:off x="662366" y="317887"/>
            <a:ext cx="10920034" cy="443198"/>
          </a:xfrm>
          <a:prstGeom prst="rect">
            <a:avLst/>
          </a:prstGeom>
        </p:spPr>
        <p:txBody>
          <a:bodyPr wrap="square" lIns="0" tIns="0" rIns="0" bIns="0">
            <a:spAutoFit/>
          </a:bodyPr>
          <a:lstStyle/>
          <a:p>
            <a:pPr algn="ctr">
              <a:lnSpc>
                <a:spcPct val="90000"/>
              </a:lnSpc>
              <a:spcBef>
                <a:spcPct val="0"/>
              </a:spcBef>
            </a:pPr>
            <a:r>
              <a:rPr lang="id-ID" sz="3200" b="1" dirty="0" smtClean="0">
                <a:latin typeface="+mj-lt"/>
                <a:ea typeface="+mj-ea"/>
                <a:cs typeface="+mj-cs"/>
              </a:rPr>
              <a:t>KERJASAMA PA. AMUNTAI DENGAN </a:t>
            </a:r>
            <a:r>
              <a:rPr lang="id-ID" sz="3200" b="1" i="1" dirty="0" smtClean="0">
                <a:latin typeface="+mj-lt"/>
                <a:ea typeface="+mj-ea"/>
                <a:cs typeface="+mj-cs"/>
              </a:rPr>
              <a:t>STAKEHOLDER</a:t>
            </a:r>
            <a:endParaRPr lang="en-US" sz="3200" b="1" i="1" dirty="0">
              <a:latin typeface="+mj-lt"/>
              <a:ea typeface="+mj-ea"/>
              <a:cs typeface="+mj-cs"/>
            </a:endParaRPr>
          </a:p>
        </p:txBody>
      </p:sp>
      <p:sp>
        <p:nvSpPr>
          <p:cNvPr id="28" name="Rounded Rectangle 27"/>
          <p:cNvSpPr/>
          <p:nvPr/>
        </p:nvSpPr>
        <p:spPr>
          <a:xfrm>
            <a:off x="6315372" y="3055158"/>
            <a:ext cx="4126466" cy="526589"/>
          </a:xfrm>
          <a:prstGeom prst="roundRect">
            <a:avLst/>
          </a:prstGeom>
          <a:solidFill>
            <a:srgbClr val="FEA321"/>
          </a:solidFill>
          <a:ln>
            <a:solidFill>
              <a:srgbClr val="FEA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Kerjasama antara PA. Amuntai dengan Dinas Perpustakaan dan Arsip Kab. HSU  tentang pendistribusian 100 buku untuk perpustakaan PA. Amuntai per 6 Bulan</a:t>
            </a:r>
            <a:endParaRPr lang="id-ID" sz="1200" b="1" dirty="0"/>
          </a:p>
        </p:txBody>
      </p:sp>
      <p:sp>
        <p:nvSpPr>
          <p:cNvPr id="29" name="Rounded Rectangle 28"/>
          <p:cNvSpPr/>
          <p:nvPr/>
        </p:nvSpPr>
        <p:spPr>
          <a:xfrm>
            <a:off x="1716728" y="3055157"/>
            <a:ext cx="3951707" cy="526589"/>
          </a:xfrm>
          <a:prstGeom prst="roundRect">
            <a:avLst/>
          </a:prstGeom>
          <a:solidFill>
            <a:srgbClr val="9B4B88"/>
          </a:solidFill>
          <a:ln>
            <a:solidFill>
              <a:srgbClr val="9B4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Kerjasama antara PA. Amuntai, Disdukcapil Kab. Balangan, dan Kemenag Kab. Balangan tentang Pelayanan Terpadu Secara Prima</a:t>
            </a:r>
            <a:endParaRPr lang="id-ID" sz="1200" b="1" dirty="0"/>
          </a:p>
        </p:txBody>
      </p:sp>
      <p:sp>
        <p:nvSpPr>
          <p:cNvPr id="25" name="Rounded Rectangle 24"/>
          <p:cNvSpPr/>
          <p:nvPr/>
        </p:nvSpPr>
        <p:spPr>
          <a:xfrm>
            <a:off x="978935" y="5691055"/>
            <a:ext cx="3349314" cy="52658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Kerjasama antara PA. Amuntai dengan PT. Pos Indonesia (Persero) Kantor Pos Amuntai dan Radio Gema Khuripan Amuntai</a:t>
            </a:r>
            <a:endParaRPr lang="id-ID" sz="1200" b="1" dirty="0"/>
          </a:p>
        </p:txBody>
      </p:sp>
      <p:sp>
        <p:nvSpPr>
          <p:cNvPr id="26" name="Rounded Rectangle 25"/>
          <p:cNvSpPr/>
          <p:nvPr/>
        </p:nvSpPr>
        <p:spPr>
          <a:xfrm>
            <a:off x="8349805" y="5684374"/>
            <a:ext cx="3349314" cy="526589"/>
          </a:xfrm>
          <a:prstGeom prst="roundRect">
            <a:avLst/>
          </a:prstGeom>
          <a:solidFill>
            <a:srgbClr val="454054"/>
          </a:solidFill>
          <a:ln>
            <a:solidFill>
              <a:srgbClr val="4540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Kerjasama antara PA. Amuntai dengan Badan Pusat Statistik  Kab. HSU tentang Pencanangan Zona Integritas </a:t>
            </a:r>
            <a:endParaRPr lang="id-ID" sz="1200" b="1"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748" y="1155700"/>
            <a:ext cx="3291714" cy="1899460"/>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281" y="3804668"/>
            <a:ext cx="3115876" cy="1879707"/>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5659"/>
          <a:stretch>
            <a:fillRect/>
          </a:stretch>
        </p:blipFill>
        <p:spPr>
          <a:xfrm>
            <a:off x="8466524" y="3804667"/>
            <a:ext cx="3115876" cy="1879707"/>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2" descr="\\pa_server\Kesekretariatan\PHOTO\2020\2020-01-03 Mou POSBAKUM\IMG_146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01452" y="3732562"/>
            <a:ext cx="3173921" cy="1951812"/>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0" name="Rounded Rectangle 19"/>
          <p:cNvSpPr/>
          <p:nvPr/>
        </p:nvSpPr>
        <p:spPr>
          <a:xfrm>
            <a:off x="4614073" y="5684373"/>
            <a:ext cx="3349314" cy="52658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Kerjasama antara PA. Amuntai dengan </a:t>
            </a:r>
            <a:r>
              <a:rPr lang="id-ID" sz="1200" b="1" dirty="0"/>
              <a:t> </a:t>
            </a:r>
            <a:r>
              <a:rPr lang="id-ID" sz="1200" b="1" dirty="0" smtClean="0"/>
              <a:t>LKBH STAI Rakha tentang Jasa Pos Bantuan Hukum</a:t>
            </a:r>
            <a:endParaRPr lang="id-ID" sz="1200" b="1" dirty="0"/>
          </a:p>
        </p:txBody>
      </p:sp>
      <p:pic>
        <p:nvPicPr>
          <p:cNvPr id="5" name="Picture 2" descr="\\pa_server\Kesekretariatan\PHOTO\2019\2019_09_05 Sidang Terpadu Balangan\IMG_036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28135" y="1155700"/>
            <a:ext cx="3128891" cy="18201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25" grpId="0" animBg="1"/>
      <p:bldP spid="26"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orgia DPH COVID-19 Daily Status Report 3/18/20"/>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13335" y="0"/>
            <a:ext cx="1221838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27</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2" name="Rectangle 21"/>
          <p:cNvSpPr/>
          <p:nvPr/>
        </p:nvSpPr>
        <p:spPr>
          <a:xfrm>
            <a:off x="662366" y="317887"/>
            <a:ext cx="10920034" cy="443198"/>
          </a:xfrm>
          <a:prstGeom prst="rect">
            <a:avLst/>
          </a:prstGeom>
        </p:spPr>
        <p:txBody>
          <a:bodyPr wrap="square" lIns="0" tIns="0" rIns="0" bIns="0">
            <a:spAutoFit/>
          </a:bodyPr>
          <a:lstStyle/>
          <a:p>
            <a:pPr algn="ctr">
              <a:lnSpc>
                <a:spcPct val="90000"/>
              </a:lnSpc>
              <a:spcBef>
                <a:spcPct val="0"/>
              </a:spcBef>
            </a:pPr>
            <a:r>
              <a:rPr lang="id-ID" sz="3200" b="1" dirty="0" smtClean="0">
                <a:latin typeface="+mj-lt"/>
                <a:ea typeface="+mj-ea"/>
                <a:cs typeface="+mj-cs"/>
              </a:rPr>
              <a:t>PA. AMUNTAI TANGGAP COVID-19</a:t>
            </a:r>
            <a:endParaRPr lang="en-US" sz="3200" b="1" dirty="0">
              <a:latin typeface="+mj-lt"/>
              <a:ea typeface="+mj-ea"/>
              <a:cs typeface="+mj-cs"/>
            </a:endParaRPr>
          </a:p>
        </p:txBody>
      </p:sp>
      <p:sp>
        <p:nvSpPr>
          <p:cNvPr id="20" name="Rounded Rectangle 19"/>
          <p:cNvSpPr/>
          <p:nvPr/>
        </p:nvSpPr>
        <p:spPr>
          <a:xfrm>
            <a:off x="485201" y="3166284"/>
            <a:ext cx="3951707" cy="526589"/>
          </a:xfrm>
          <a:prstGeom prst="roundRect">
            <a:avLst/>
          </a:prstGeom>
          <a:solidFill>
            <a:srgbClr val="9B4B88"/>
          </a:solidFill>
          <a:ln>
            <a:solidFill>
              <a:srgbClr val="9B4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sz="1200" b="1" dirty="0" smtClean="0"/>
              <a:t>Kaca</a:t>
            </a:r>
            <a:r>
              <a:rPr lang="id-ID" sz="1200" b="1" dirty="0" smtClean="0"/>
              <a:t> pelindung di Meja PelayananTerpadu Satu Pintu</a:t>
            </a:r>
            <a:endParaRPr lang="id-ID" sz="1200" b="1" dirty="0"/>
          </a:p>
        </p:txBody>
      </p:sp>
      <p:sp>
        <p:nvSpPr>
          <p:cNvPr id="21" name="Rounded Rectangle 20"/>
          <p:cNvSpPr/>
          <p:nvPr/>
        </p:nvSpPr>
        <p:spPr>
          <a:xfrm>
            <a:off x="1548396" y="5677596"/>
            <a:ext cx="3951707" cy="526589"/>
          </a:xfrm>
          <a:prstGeom prst="roundRect">
            <a:avLst/>
          </a:prstGeom>
          <a:solidFill>
            <a:srgbClr val="47ACB4"/>
          </a:solidFill>
          <a:ln>
            <a:solidFill>
              <a:srgbClr val="47A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i="1" dirty="0" smtClean="0"/>
              <a:t>Campaign</a:t>
            </a:r>
            <a:r>
              <a:rPr lang="id-ID" sz="1200" b="1" dirty="0" smtClean="0"/>
              <a:t> </a:t>
            </a:r>
            <a:r>
              <a:rPr lang="id-ID" sz="1200" b="1" i="1" dirty="0" smtClean="0"/>
              <a:t>Pyshical Distancing</a:t>
            </a:r>
            <a:r>
              <a:rPr lang="id-ID" sz="1200" b="1" dirty="0" smtClean="0"/>
              <a:t> di lingkungan PA. Amuntai</a:t>
            </a:r>
            <a:endParaRPr lang="id-ID" sz="1200" b="1" dirty="0"/>
          </a:p>
        </p:txBody>
      </p:sp>
      <p:sp>
        <p:nvSpPr>
          <p:cNvPr id="23" name="Rounded Rectangle 22"/>
          <p:cNvSpPr/>
          <p:nvPr/>
        </p:nvSpPr>
        <p:spPr>
          <a:xfrm>
            <a:off x="5080000" y="2704586"/>
            <a:ext cx="6502399" cy="526589"/>
          </a:xfrm>
          <a:prstGeom prst="roundRect">
            <a:avLst/>
          </a:prstGeom>
          <a:solidFill>
            <a:srgbClr val="FEA321"/>
          </a:solidFill>
          <a:ln>
            <a:solidFill>
              <a:srgbClr val="FEA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Alat penunjang penanganan covid-19 di PA. Amuntai berupa </a:t>
            </a:r>
            <a:r>
              <a:rPr lang="id-ID" sz="1200" b="1" i="1" dirty="0" smtClean="0"/>
              <a:t>Thermo Gun/</a:t>
            </a:r>
            <a:r>
              <a:rPr lang="id-ID" sz="1200" b="1" dirty="0" smtClean="0"/>
              <a:t>Alat Pengukur Suhu Tubuh dan </a:t>
            </a:r>
            <a:r>
              <a:rPr lang="id-ID" sz="1200" b="1" i="1" dirty="0" smtClean="0"/>
              <a:t>Hand Sanitizer</a:t>
            </a:r>
            <a:endParaRPr lang="id-ID" sz="1200" b="1" i="1"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264" y="891536"/>
            <a:ext cx="2884830" cy="2163623"/>
          </a:xfrm>
          <a:prstGeom prst="round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40" y="3833495"/>
            <a:ext cx="1673860" cy="1857375"/>
          </a:xfrm>
          <a:prstGeom prst="roundRect">
            <a:avLst/>
          </a:prstGeom>
        </p:spPr>
      </p:pic>
      <p:pic>
        <p:nvPicPr>
          <p:cNvPr id="307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22609" y="3336801"/>
            <a:ext cx="4161413" cy="2340795"/>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ounded Rectangle 26"/>
          <p:cNvSpPr/>
          <p:nvPr/>
        </p:nvSpPr>
        <p:spPr>
          <a:xfrm>
            <a:off x="6317463" y="5690034"/>
            <a:ext cx="4971703" cy="526589"/>
          </a:xfrm>
          <a:prstGeom prst="roundRect">
            <a:avLst/>
          </a:prstGeom>
          <a:solidFill>
            <a:srgbClr val="DE473E"/>
          </a:solidFill>
          <a:ln>
            <a:solidFill>
              <a:srgbClr val="DE4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smtClean="0"/>
              <a:t>Penerapan Protokol Kesehatan covid-19 bagi seluruh Aparatur PA. Amuntai</a:t>
            </a:r>
            <a:endParaRPr lang="id-ID" sz="1200" b="1" dirty="0"/>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33510" y="1092449"/>
            <a:ext cx="2724786" cy="1540552"/>
          </a:xfrm>
          <a:prstGeom prst="round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28215" y="3971290"/>
            <a:ext cx="2545715" cy="1581150"/>
          </a:xfrm>
          <a:prstGeom prst="round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31978" y="1092449"/>
            <a:ext cx="2724786" cy="1540552"/>
          </a:xfrm>
          <a:prstGeom prst="roundRect">
            <a:avLst/>
          </a:prstGeom>
        </p:spPr>
      </p:pic>
      <p:pic>
        <p:nvPicPr>
          <p:cNvPr id="2" name="Content Placeholder 1"/>
          <p:cNvPicPr>
            <a:picLocks noGrp="1" noChangeAspect="1"/>
          </p:cNvPicPr>
          <p:nvPr>
            <p:ph idx="1"/>
          </p:nvPr>
        </p:nvPicPr>
        <p:blipFill>
          <a:blip r:embed="rId10"/>
          <a:srcRect l="14887" t="18715" r="40742" b="10019"/>
          <a:stretch>
            <a:fillRect/>
          </a:stretch>
        </p:blipFill>
        <p:spPr>
          <a:xfrm>
            <a:off x="4533265" y="1092200"/>
            <a:ext cx="2772410" cy="1548130"/>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90"/>
                                          </p:val>
                                        </p:tav>
                                        <p:tav tm="100000">
                                          <p:val>
                                            <p:fltVal val="0"/>
                                          </p:val>
                                        </p:tav>
                                      </p:tavLst>
                                    </p:anim>
                                    <p:animEffect transition="in" filter="fade">
                                      <p:cBhvr>
                                        <p:cTn id="16" dur="1000"/>
                                        <p:tgtEl>
                                          <p:spTgt spid="20"/>
                                        </p:tgtEl>
                                      </p:cBhvr>
                                    </p:animEffect>
                                  </p:childTnLst>
                                </p:cTn>
                              </p:par>
                              <p:par>
                                <p:cTn id="17" presetID="3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par>
                                <p:cTn id="35" presetID="31"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1000" fill="hold"/>
                                        <p:tgtEl>
                                          <p:spTgt spid="2"/>
                                        </p:tgtEl>
                                        <p:attrNameLst>
                                          <p:attrName>ppt_w</p:attrName>
                                        </p:attrNameLst>
                                      </p:cBhvr>
                                      <p:tavLst>
                                        <p:tav tm="0">
                                          <p:val>
                                            <p:fltVal val="0"/>
                                          </p:val>
                                        </p:tav>
                                        <p:tav tm="100000">
                                          <p:val>
                                            <p:strVal val="#ppt_w"/>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style.rotation</p:attrName>
                                        </p:attrNameLst>
                                      </p:cBhvr>
                                      <p:tavLst>
                                        <p:tav tm="0">
                                          <p:val>
                                            <p:fltVal val="90"/>
                                          </p:val>
                                        </p:tav>
                                        <p:tav tm="100000">
                                          <p:val>
                                            <p:fltVal val="0"/>
                                          </p:val>
                                        </p:tav>
                                      </p:tavLst>
                                    </p:anim>
                                    <p:animEffect transition="in" filter="fade">
                                      <p:cBhvr>
                                        <p:cTn id="40" dur="1000"/>
                                        <p:tgtEl>
                                          <p:spTgt spid="2"/>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 calcmode="lin" valueType="num">
                                      <p:cBhvr>
                                        <p:cTn id="51" dur="1000" fill="hold"/>
                                        <p:tgtEl>
                                          <p:spTgt spid="8"/>
                                        </p:tgtEl>
                                        <p:attrNameLst>
                                          <p:attrName>style.rotation</p:attrName>
                                        </p:attrNameLst>
                                      </p:cBhvr>
                                      <p:tavLst>
                                        <p:tav tm="0">
                                          <p:val>
                                            <p:fltVal val="90"/>
                                          </p:val>
                                        </p:tav>
                                        <p:tav tm="100000">
                                          <p:val>
                                            <p:fltVal val="0"/>
                                          </p:val>
                                        </p:tav>
                                      </p:tavLst>
                                    </p:anim>
                                    <p:animEffect transition="in" filter="fade">
                                      <p:cBhvr>
                                        <p:cTn id="52" dur="1000"/>
                                        <p:tgtEl>
                                          <p:spTgt spid="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nodeType="withEffect">
                                  <p:stCondLst>
                                    <p:cond delay="0"/>
                                  </p:stCondLst>
                                  <p:childTnLst>
                                    <p:set>
                                      <p:cBhvr>
                                        <p:cTn id="60" dur="1" fill="hold">
                                          <p:stCondLst>
                                            <p:cond delay="0"/>
                                          </p:stCondLst>
                                        </p:cTn>
                                        <p:tgtEl>
                                          <p:spTgt spid="3075"/>
                                        </p:tgtEl>
                                        <p:attrNameLst>
                                          <p:attrName>style.visibility</p:attrName>
                                        </p:attrNameLst>
                                      </p:cBhvr>
                                      <p:to>
                                        <p:strVal val="visible"/>
                                      </p:to>
                                    </p:set>
                                    <p:anim calcmode="lin" valueType="num">
                                      <p:cBhvr>
                                        <p:cTn id="61" dur="1000" fill="hold"/>
                                        <p:tgtEl>
                                          <p:spTgt spid="3075"/>
                                        </p:tgtEl>
                                        <p:attrNameLst>
                                          <p:attrName>ppt_w</p:attrName>
                                        </p:attrNameLst>
                                      </p:cBhvr>
                                      <p:tavLst>
                                        <p:tav tm="0">
                                          <p:val>
                                            <p:fltVal val="0"/>
                                          </p:val>
                                        </p:tav>
                                        <p:tav tm="100000">
                                          <p:val>
                                            <p:strVal val="#ppt_w"/>
                                          </p:val>
                                        </p:tav>
                                      </p:tavLst>
                                    </p:anim>
                                    <p:anim calcmode="lin" valueType="num">
                                      <p:cBhvr>
                                        <p:cTn id="62" dur="1000" fill="hold"/>
                                        <p:tgtEl>
                                          <p:spTgt spid="3075"/>
                                        </p:tgtEl>
                                        <p:attrNameLst>
                                          <p:attrName>ppt_h</p:attrName>
                                        </p:attrNameLst>
                                      </p:cBhvr>
                                      <p:tavLst>
                                        <p:tav tm="0">
                                          <p:val>
                                            <p:fltVal val="0"/>
                                          </p:val>
                                        </p:tav>
                                        <p:tav tm="100000">
                                          <p:val>
                                            <p:strVal val="#ppt_h"/>
                                          </p:val>
                                        </p:tav>
                                      </p:tavLst>
                                    </p:anim>
                                    <p:anim calcmode="lin" valueType="num">
                                      <p:cBhvr>
                                        <p:cTn id="63" dur="1000" fill="hold"/>
                                        <p:tgtEl>
                                          <p:spTgt spid="3075"/>
                                        </p:tgtEl>
                                        <p:attrNameLst>
                                          <p:attrName>style.rotation</p:attrName>
                                        </p:attrNameLst>
                                      </p:cBhvr>
                                      <p:tavLst>
                                        <p:tav tm="0">
                                          <p:val>
                                            <p:fltVal val="90"/>
                                          </p:val>
                                        </p:tav>
                                        <p:tav tm="100000">
                                          <p:val>
                                            <p:fltVal val="0"/>
                                          </p:val>
                                        </p:tav>
                                      </p:tavLst>
                                    </p:anim>
                                    <p:animEffect transition="in" filter="fade">
                                      <p:cBhvr>
                                        <p:cTn id="64" dur="1000"/>
                                        <p:tgtEl>
                                          <p:spTgt spid="307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1000" fill="hold"/>
                                        <p:tgtEl>
                                          <p:spTgt spid="27"/>
                                        </p:tgtEl>
                                        <p:attrNameLst>
                                          <p:attrName>ppt_w</p:attrName>
                                        </p:attrNameLst>
                                      </p:cBhvr>
                                      <p:tavLst>
                                        <p:tav tm="0">
                                          <p:val>
                                            <p:fltVal val="0"/>
                                          </p:val>
                                        </p:tav>
                                        <p:tav tm="100000">
                                          <p:val>
                                            <p:strVal val="#ppt_w"/>
                                          </p:val>
                                        </p:tav>
                                      </p:tavLst>
                                    </p:anim>
                                    <p:anim calcmode="lin" valueType="num">
                                      <p:cBhvr>
                                        <p:cTn id="68" dur="1000" fill="hold"/>
                                        <p:tgtEl>
                                          <p:spTgt spid="27"/>
                                        </p:tgtEl>
                                        <p:attrNameLst>
                                          <p:attrName>ppt_h</p:attrName>
                                        </p:attrNameLst>
                                      </p:cBhvr>
                                      <p:tavLst>
                                        <p:tav tm="0">
                                          <p:val>
                                            <p:fltVal val="0"/>
                                          </p:val>
                                        </p:tav>
                                        <p:tav tm="100000">
                                          <p:val>
                                            <p:strVal val="#ppt_h"/>
                                          </p:val>
                                        </p:tav>
                                      </p:tavLst>
                                    </p:anim>
                                    <p:anim calcmode="lin" valueType="num">
                                      <p:cBhvr>
                                        <p:cTn id="69" dur="1000" fill="hold"/>
                                        <p:tgtEl>
                                          <p:spTgt spid="27"/>
                                        </p:tgtEl>
                                        <p:attrNameLst>
                                          <p:attrName>style.rotation</p:attrName>
                                        </p:attrNameLst>
                                      </p:cBhvr>
                                      <p:tavLst>
                                        <p:tav tm="0">
                                          <p:val>
                                            <p:fltVal val="90"/>
                                          </p:val>
                                        </p:tav>
                                        <p:tav tm="100000">
                                          <p:val>
                                            <p:fltVal val="0"/>
                                          </p:val>
                                        </p:tav>
                                      </p:tavLst>
                                    </p:anim>
                                    <p:animEffect transition="in" filter="fade">
                                      <p:cBhvr>
                                        <p:cTn id="7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OVASI ATAU MATI | Experd Consultant - EXPERD"/>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4818"/>
          <a:stretch>
            <a:fillRect/>
          </a:stretch>
        </p:blipFill>
        <p:spPr bwMode="auto">
          <a:xfrm flipH="1">
            <a:off x="-88900" y="0"/>
            <a:ext cx="12280900" cy="6858000"/>
          </a:xfrm>
          <a:prstGeom prst="rect">
            <a:avLst/>
          </a:prstGeom>
          <a:noFill/>
          <a:scene3d>
            <a:camera prst="orthographicFront">
              <a:rot lat="0" lon="21599994" rev="0"/>
            </a:camera>
            <a:lightRig rig="threePt" dir="t"/>
          </a:scene3d>
          <a:extLst>
            <a:ext uri="{909E8E84-426E-40DD-AFC4-6F175D3DCCD1}">
              <a14:hiddenFill xmlns:a14="http://schemas.microsoft.com/office/drawing/2010/main">
                <a:solidFill>
                  <a:srgbClr val="FFFFFF"/>
                </a:solidFill>
              </a14:hiddenFill>
            </a:ext>
          </a:extLst>
        </p:spPr>
      </p:pic>
      <p:sp>
        <p:nvSpPr>
          <p:cNvPr id="149" name="Rectangle 148"/>
          <p:cNvSpPr/>
          <p:nvPr/>
        </p:nvSpPr>
        <p:spPr>
          <a:xfrm>
            <a:off x="-88899" y="0"/>
            <a:ext cx="12280900"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ne 50"/>
          <p:cNvSpPr>
            <a:spLocks noChangeShapeType="1"/>
          </p:cNvSpPr>
          <p:nvPr/>
        </p:nvSpPr>
        <p:spPr bwMode="auto">
          <a:xfrm>
            <a:off x="6531987" y="4842617"/>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sp>
        <p:nvSpPr>
          <p:cNvPr id="82" name="Line 54"/>
          <p:cNvSpPr>
            <a:spLocks noChangeShapeType="1"/>
          </p:cNvSpPr>
          <p:nvPr/>
        </p:nvSpPr>
        <p:spPr bwMode="auto">
          <a:xfrm>
            <a:off x="5549712" y="4493189"/>
            <a:ext cx="0" cy="0"/>
          </a:xfrm>
          <a:prstGeom prst="line">
            <a:avLst/>
          </a:prstGeom>
          <a:noFill/>
          <a:ln w="14288" cap="flat">
            <a:solidFill>
              <a:srgbClr val="ED1C24"/>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endParaRPr>
          </a:p>
        </p:txBody>
      </p:sp>
      <p:cxnSp>
        <p:nvCxnSpPr>
          <p:cNvPr id="150" name="Straight Connector 149"/>
          <p:cNvCxnSpPr/>
          <p:nvPr/>
        </p:nvCxnSpPr>
        <p:spPr>
          <a:xfrm flipV="1">
            <a:off x="1751746" y="6544814"/>
            <a:ext cx="9504251" cy="11806"/>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1" name="Slide Number Placeholder 5"/>
          <p:cNvSpPr>
            <a:spLocks noGrp="1"/>
          </p:cNvSpPr>
          <p:nvPr>
            <p:ph type="sldNum" sz="quarter" idx="12"/>
          </p:nvPr>
        </p:nvSpPr>
        <p:spPr>
          <a:xfrm>
            <a:off x="11255997" y="6458384"/>
            <a:ext cx="326402" cy="184666"/>
          </a:xfrm>
        </p:spPr>
        <p:txBody>
          <a:bodyPr wrap="square" lIns="0" tIns="0" rIns="0" bIns="0">
            <a:spAutoFit/>
          </a:bodyPr>
          <a:lstStyle>
            <a:lvl1pPr algn="ctr">
              <a:defRPr/>
            </a:lvl1pPr>
          </a:lstStyle>
          <a:p>
            <a:fld id="{B7A3C565-1C17-429D-B9C6-64A8B2B507B2}" type="slidenum">
              <a:rPr lang="en-US" smtClean="0"/>
              <a:t>28</a:t>
            </a:fld>
            <a:endParaRPr lang="en-US" dirty="0"/>
          </a:p>
        </p:txBody>
      </p:sp>
      <p:sp>
        <p:nvSpPr>
          <p:cNvPr id="152" name="Oval 151"/>
          <p:cNvSpPr/>
          <p:nvPr/>
        </p:nvSpPr>
        <p:spPr>
          <a:xfrm>
            <a:off x="11255998" y="6387838"/>
            <a:ext cx="326402" cy="325759"/>
          </a:xfrm>
          <a:prstGeom prst="ellipse">
            <a:avLst/>
          </a:prstGeom>
          <a:noFill/>
          <a:ln>
            <a:solidFill>
              <a:srgbClr val="FB6F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53" name="TextBox 152"/>
          <p:cNvSpPr txBox="1"/>
          <p:nvPr/>
        </p:nvSpPr>
        <p:spPr>
          <a:xfrm>
            <a:off x="381000" y="6469926"/>
            <a:ext cx="1266141" cy="161583"/>
          </a:xfrm>
          <a:prstGeom prst="rect">
            <a:avLst/>
          </a:prstGeom>
          <a:noFill/>
        </p:spPr>
        <p:txBody>
          <a:bodyPr wrap="square" lIns="0" tIns="0" rIns="0" bIns="0" rtlCol="0" anchor="ctr">
            <a:spAutoFit/>
          </a:bodyPr>
          <a:lstStyle/>
          <a:p>
            <a:r>
              <a:rPr lang="en-US" sz="1050" b="1" dirty="0" smtClean="0">
                <a:solidFill>
                  <a:schemeClr val="bg1">
                    <a:lumMod val="65000"/>
                  </a:schemeClr>
                </a:solidFill>
              </a:rPr>
              <a:t>www.</a:t>
            </a:r>
            <a:r>
              <a:rPr lang="id-ID" sz="1050" b="1" dirty="0" smtClean="0">
                <a:solidFill>
                  <a:schemeClr val="bg1">
                    <a:lumMod val="65000"/>
                  </a:schemeClr>
                </a:solidFill>
              </a:rPr>
              <a:t>pa-amuntai.go.id</a:t>
            </a:r>
            <a:endParaRPr lang="en-US" sz="1050" b="1" dirty="0">
              <a:solidFill>
                <a:schemeClr val="bg1">
                  <a:lumMod val="65000"/>
                </a:schemeClr>
              </a:solidFill>
            </a:endParaRPr>
          </a:p>
        </p:txBody>
      </p:sp>
      <p:sp>
        <p:nvSpPr>
          <p:cNvPr id="22" name="Rectangle 21"/>
          <p:cNvSpPr/>
          <p:nvPr/>
        </p:nvSpPr>
        <p:spPr>
          <a:xfrm>
            <a:off x="662366" y="317887"/>
            <a:ext cx="10920034" cy="443198"/>
          </a:xfrm>
          <a:prstGeom prst="rect">
            <a:avLst/>
          </a:prstGeom>
        </p:spPr>
        <p:txBody>
          <a:bodyPr wrap="square" lIns="0" tIns="0" rIns="0" bIns="0">
            <a:spAutoFit/>
          </a:bodyPr>
          <a:lstStyle/>
          <a:p>
            <a:pPr algn="ctr">
              <a:lnSpc>
                <a:spcPct val="90000"/>
              </a:lnSpc>
              <a:spcBef>
                <a:spcPct val="0"/>
              </a:spcBef>
            </a:pPr>
            <a:r>
              <a:rPr lang="id-ID" sz="3200" b="1" dirty="0" smtClean="0">
                <a:latin typeface="+mj-lt"/>
                <a:ea typeface="+mj-ea"/>
                <a:cs typeface="+mj-cs"/>
              </a:rPr>
              <a:t>INOVASI PA. AMUNTAI</a:t>
            </a:r>
            <a:endParaRPr lang="en-US" sz="3200" b="1" dirty="0">
              <a:latin typeface="+mj-lt"/>
              <a:ea typeface="+mj-ea"/>
              <a:cs typeface="+mj-cs"/>
            </a:endParaRPr>
          </a:p>
        </p:txBody>
      </p:sp>
      <p:sp>
        <p:nvSpPr>
          <p:cNvPr id="28" name="Rounded Rectangle 27"/>
          <p:cNvSpPr/>
          <p:nvPr/>
        </p:nvSpPr>
        <p:spPr>
          <a:xfrm>
            <a:off x="6914184" y="964069"/>
            <a:ext cx="4126466" cy="523111"/>
          </a:xfrm>
          <a:prstGeom prst="roundRect">
            <a:avLst/>
          </a:prstGeom>
          <a:solidFill>
            <a:srgbClr val="FEA321"/>
          </a:solidFill>
          <a:ln>
            <a:solidFill>
              <a:srgbClr val="FEA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t>Kartu Bebas Antrean Bank Rakyat Indonesia (BRI) Cabang Amuntai</a:t>
            </a:r>
            <a:endParaRPr lang="id-ID" sz="1400" b="1" dirty="0"/>
          </a:p>
        </p:txBody>
      </p:sp>
      <p:sp>
        <p:nvSpPr>
          <p:cNvPr id="29" name="Rounded Rectangle 28"/>
          <p:cNvSpPr/>
          <p:nvPr/>
        </p:nvSpPr>
        <p:spPr>
          <a:xfrm>
            <a:off x="1647141" y="960591"/>
            <a:ext cx="3162144" cy="390538"/>
          </a:xfrm>
          <a:prstGeom prst="roundRect">
            <a:avLst/>
          </a:prstGeom>
          <a:solidFill>
            <a:srgbClr val="9B4B88"/>
          </a:solidFill>
          <a:ln>
            <a:solidFill>
              <a:srgbClr val="9B4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t>Sistem Atrean Pelayanan Terintegrasi</a:t>
            </a:r>
            <a:endParaRPr lang="id-ID" sz="1400" b="1"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583" y="1487180"/>
            <a:ext cx="3353722" cy="4471629"/>
          </a:xfrm>
          <a:prstGeom prst="round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38013"/>
          <a:stretch>
            <a:fillRect/>
          </a:stretch>
        </p:blipFill>
        <p:spPr>
          <a:xfrm>
            <a:off x="3556643" y="1561819"/>
            <a:ext cx="2696951" cy="2161175"/>
          </a:xfrm>
          <a:prstGeom prst="roundRect">
            <a:avLst/>
          </a:prstGeom>
        </p:spPr>
      </p:pic>
      <p:sp>
        <p:nvSpPr>
          <p:cNvPr id="8" name="TextBox 7"/>
          <p:cNvSpPr txBox="1"/>
          <p:nvPr/>
        </p:nvSpPr>
        <p:spPr>
          <a:xfrm>
            <a:off x="6914184" y="6130434"/>
            <a:ext cx="4332900" cy="369332"/>
          </a:xfrm>
          <a:prstGeom prst="rect">
            <a:avLst/>
          </a:prstGeom>
          <a:noFill/>
        </p:spPr>
        <p:txBody>
          <a:bodyPr wrap="square" rtlCol="0">
            <a:spAutoFit/>
          </a:bodyPr>
          <a:lstStyle/>
          <a:p>
            <a:pPr algn="ctr"/>
            <a:r>
              <a:rPr lang="id-ID" i="1" dirty="0" smtClean="0">
                <a:solidFill>
                  <a:schemeClr val="bg1">
                    <a:lumMod val="50000"/>
                  </a:schemeClr>
                </a:solidFill>
              </a:rPr>
              <a:t>“Inovasi atau mati, berubah atau punah”</a:t>
            </a:r>
            <a:endParaRPr lang="id-ID" i="1" dirty="0">
              <a:solidFill>
                <a:schemeClr val="bg1">
                  <a:lumMod val="50000"/>
                </a:schemeClr>
              </a:solidFill>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59510" y="1613566"/>
            <a:ext cx="4081140" cy="2313932"/>
          </a:xfrm>
          <a:prstGeom prst="roundRect">
            <a:avLst/>
          </a:prstGeom>
        </p:spPr>
      </p:pic>
      <p:pic>
        <p:nvPicPr>
          <p:cNvPr id="25" name="Picture 24"/>
          <p:cNvPicPr>
            <a:picLocks noChangeAspect="1"/>
          </p:cNvPicPr>
          <p:nvPr/>
        </p:nvPicPr>
        <p:blipFill rotWithShape="1">
          <a:blip r:embed="rId6" cstate="print">
            <a:extLst>
              <a:ext uri="{28A0092B-C50C-407E-A947-70E740481C1C}">
                <a14:useLocalDpi xmlns:a14="http://schemas.microsoft.com/office/drawing/2010/main" val="0"/>
              </a:ext>
            </a:extLst>
          </a:blip>
          <a:srcRect r="59477"/>
          <a:stretch>
            <a:fillRect/>
          </a:stretch>
        </p:blipFill>
        <p:spPr>
          <a:xfrm>
            <a:off x="3612693" y="3821373"/>
            <a:ext cx="2584849" cy="2137436"/>
          </a:xfrm>
          <a:prstGeom prst="round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57400" y="3248166"/>
            <a:ext cx="1720988" cy="2606723"/>
          </a:xfrm>
          <a:prstGeom prst="roundRect">
            <a:avLst/>
          </a:prstGeom>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00080" y="3267624"/>
            <a:ext cx="1873746" cy="2587265"/>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53" presetClass="entr" presetSubtype="16"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ool Scales of Justice Wallpapers - Top Free Cool Scales of ..."/>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4764" y="0"/>
            <a:ext cx="12226764" cy="6858000"/>
          </a:xfrm>
          <a:prstGeom prst="rect">
            <a:avLst/>
          </a:prstGeom>
          <a:gradFill flip="none" rotWithShape="1">
            <a:gsLst>
              <a:gs pos="0">
                <a:schemeClr val="tx2">
                  <a:lumMod val="50000"/>
                  <a:alpha val="80000"/>
                </a:schemeClr>
              </a:gs>
              <a:gs pos="100000">
                <a:schemeClr val="tx2">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p>
        </p:txBody>
      </p:sp>
      <p:sp>
        <p:nvSpPr>
          <p:cNvPr id="16" name="Title 1"/>
          <p:cNvSpPr>
            <a:spLocks noGrp="1"/>
          </p:cNvSpPr>
          <p:nvPr>
            <p:ph type="ctrTitle"/>
          </p:nvPr>
        </p:nvSpPr>
        <p:spPr>
          <a:xfrm>
            <a:off x="2654300" y="2828835"/>
            <a:ext cx="9144000" cy="1200329"/>
          </a:xfrm>
        </p:spPr>
        <p:txBody>
          <a:bodyPr/>
          <a:lstStyle/>
          <a:p>
            <a:r>
              <a:rPr lang="id-ID" sz="8000" b="0" dirty="0" smtClean="0">
                <a:solidFill>
                  <a:schemeClr val="bg1"/>
                </a:solidFill>
              </a:rPr>
              <a:t>THANK YOU</a:t>
            </a:r>
            <a:endParaRPr lang="en-US" sz="8000" b="0" dirty="0">
              <a:solidFill>
                <a:schemeClr val="bg1"/>
              </a:solidFill>
            </a:endParaRPr>
          </a:p>
        </p:txBody>
      </p:sp>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8286" t="7879" r="7290" b="7879"/>
          <a:stretch>
            <a:fillRect/>
          </a:stretch>
        </p:blipFill>
        <p:spPr>
          <a:xfrm>
            <a:off x="1429139" y="2362200"/>
            <a:ext cx="1780558" cy="2133600"/>
          </a:xfrm>
          <a:prstGeom prst="ellipse">
            <a:avLst/>
          </a:prstGeom>
        </p:spPr>
      </p:pic>
      <p:sp>
        <p:nvSpPr>
          <p:cNvPr id="6" name="TextBox 5"/>
          <p:cNvSpPr txBox="1"/>
          <p:nvPr/>
        </p:nvSpPr>
        <p:spPr>
          <a:xfrm>
            <a:off x="10467973" y="6421446"/>
            <a:ext cx="1510233" cy="276999"/>
          </a:xfrm>
          <a:prstGeom prst="rect">
            <a:avLst/>
          </a:prstGeom>
          <a:noFill/>
        </p:spPr>
        <p:txBody>
          <a:bodyPr wrap="square" rtlCol="0">
            <a:spAutoFit/>
          </a:bodyPr>
          <a:lstStyle/>
          <a:p>
            <a:r>
              <a:rPr lang="id-ID" sz="1200" dirty="0" smtClean="0">
                <a:solidFill>
                  <a:srgbClr val="545454"/>
                </a:solidFill>
                <a:latin typeface="+mj-lt"/>
              </a:rPr>
              <a:t>All Right Reserved</a:t>
            </a:r>
            <a:endParaRPr lang="id-ID" sz="1200" dirty="0">
              <a:solidFill>
                <a:srgbClr val="545454"/>
              </a:solidFill>
              <a:latin typeface="+mj-lt"/>
            </a:endParaRP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05417" y="6466213"/>
            <a:ext cx="232232" cy="23223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9">
      <a:majorFont>
        <a:latin typeface="Segoe UI"/>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1177</Words>
  <Application>Microsoft Office PowerPoint</Application>
  <PresentationFormat>Custom</PresentationFormat>
  <Paragraphs>226</Paragraphs>
  <Slides>29</Slides>
  <Notes>13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ZONA INTEGRITAS  Menuju Wilayah Bebas Korupsi (WBK) dan Wilayah Birokrasi Bersih Melayani (WBBM)</vt:lpstr>
      <vt:lpstr>PowerPoint Presentation</vt:lpstr>
      <vt:lpstr>PowerPoint Presentation</vt:lpstr>
      <vt:lpstr>PowerPoint Presentation</vt:lpstr>
      <vt:lpstr>PowerPoint Presentation</vt:lpstr>
      <vt:lpstr>PowerPoint Presentation</vt:lpstr>
      <vt:lpstr>PowerPoint Presentation</vt:lpstr>
      <vt:lpstr>Area II Penataan Tata Laksana</vt:lpstr>
      <vt:lpstr>Area II Penataan Tata Laksana</vt:lpstr>
      <vt:lpstr>Area II Penataan Tata Laksana</vt:lpstr>
      <vt:lpstr>Area III Penataan Sistem Manajemen SDM</vt:lpstr>
      <vt:lpstr>Area III Penataan Sistem Manajemen SDM</vt:lpstr>
      <vt:lpstr>Area III Penataan Sistem Manajemen SDM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harismufian</dc:creator>
  <cp:lastModifiedBy>Windows User</cp:lastModifiedBy>
  <cp:revision>299</cp:revision>
  <dcterms:created xsi:type="dcterms:W3CDTF">2019-08-15T09:47:00Z</dcterms:created>
  <dcterms:modified xsi:type="dcterms:W3CDTF">2020-11-10T06:33:10Z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1033-11.2.0.9739</vt:lpwstr>
  </property>
</Properties>
</file>